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607" r:id="rId3"/>
    <p:sldId id="258" r:id="rId4"/>
    <p:sldId id="608" r:id="rId5"/>
    <p:sldId id="619" r:id="rId6"/>
    <p:sldId id="609" r:id="rId7"/>
    <p:sldId id="618" r:id="rId8"/>
    <p:sldId id="610" r:id="rId9"/>
    <p:sldId id="611" r:id="rId10"/>
    <p:sldId id="612" r:id="rId11"/>
    <p:sldId id="613" r:id="rId12"/>
    <p:sldId id="614" r:id="rId13"/>
    <p:sldId id="615" r:id="rId14"/>
    <p:sldId id="617" r:id="rId15"/>
    <p:sldId id="616" r:id="rId16"/>
    <p:sldId id="620" r:id="rId17"/>
    <p:sldId id="621" r:id="rId18"/>
    <p:sldId id="622" r:id="rId19"/>
    <p:sldId id="624" r:id="rId20"/>
    <p:sldId id="625" r:id="rId21"/>
    <p:sldId id="626" r:id="rId22"/>
    <p:sldId id="627" r:id="rId23"/>
    <p:sldId id="628" r:id="rId24"/>
    <p:sldId id="629" r:id="rId2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09"/>
    <a:srgbClr val="ED7D31"/>
    <a:srgbClr val="BDC750"/>
    <a:srgbClr val="0B5AEC"/>
    <a:srgbClr val="75B04E"/>
    <a:srgbClr val="85BA62"/>
    <a:srgbClr val="87BB65"/>
    <a:srgbClr val="E3AB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6" autoAdjust="0"/>
    <p:restoredTop sz="95296"/>
  </p:normalViewPr>
  <p:slideViewPr>
    <p:cSldViewPr snapToGrid="0" snapToObjects="1">
      <p:cViewPr varScale="1">
        <p:scale>
          <a:sx n="59" d="100"/>
          <a:sy n="59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51942-B333-FC47-9057-9B9295ED1694}" type="datetimeFigureOut">
              <a:rPr lang="id-ID" smtClean="0"/>
              <a:t>19/10/22</a:t>
            </a:fld>
            <a:endParaRPr lang="id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6408B-051C-274D-863C-0B621296F13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805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437ED118-A00E-C249-AF34-974E79369222}"/>
              </a:ext>
            </a:extLst>
          </p:cNvPr>
          <p:cNvSpPr/>
          <p:nvPr userDrawn="1"/>
        </p:nvSpPr>
        <p:spPr>
          <a:xfrm>
            <a:off x="1" y="0"/>
            <a:ext cx="12192000" cy="900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40577C8A-D2E3-C845-BBB0-D168DC976B1B}"/>
              </a:ext>
            </a:extLst>
          </p:cNvPr>
          <p:cNvSpPr/>
          <p:nvPr userDrawn="1"/>
        </p:nvSpPr>
        <p:spPr>
          <a:xfrm>
            <a:off x="1524000" y="5208475"/>
            <a:ext cx="914400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5BF6D58C-1BDD-024F-8A56-59677D3B2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695158"/>
            <a:ext cx="9144000" cy="1421242"/>
          </a:xfrm>
        </p:spPr>
        <p:txBody>
          <a:bodyPr anchor="ctr">
            <a:normAutofit/>
          </a:bodyPr>
          <a:lstStyle>
            <a:lvl1pPr algn="ctr">
              <a:defRPr sz="3400" b="0"/>
            </a:lvl1pPr>
          </a:lstStyle>
          <a:p>
            <a:r>
              <a:rPr lang="id-ID" dirty="0"/>
              <a:t>Klik untuk mengedit gaya judul Master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869D7C8-1A3E-0E49-86E6-F4BD53BA5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5208475"/>
            <a:ext cx="9144001" cy="6643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40415038-EC74-C44A-82E8-39E0AE46D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477D1-214F-2846-B4BE-3DAFBCBA3941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41D7C5DA-4E44-C34F-AAD4-3B607ED1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Jurusan Teknologi Informasi - Politeknik Negeri Malang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293BA42-7433-8D4E-9B66-346A4AC5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0F85F46-8E4C-5741-A7CD-438C9C189D21}"/>
              </a:ext>
            </a:extLst>
          </p:cNvPr>
          <p:cNvSpPr txBox="1">
            <a:spLocks/>
          </p:cNvSpPr>
          <p:nvPr userDrawn="1"/>
        </p:nvSpPr>
        <p:spPr>
          <a:xfrm>
            <a:off x="1524000" y="3162842"/>
            <a:ext cx="9144000" cy="44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kern="1200" cap="all" spc="3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0" u="sng" dirty="0" err="1">
                <a:solidFill>
                  <a:schemeClr val="bg1">
                    <a:lumMod val="50000"/>
                  </a:schemeClr>
                </a:solidFill>
              </a:rPr>
              <a:t>Jurusan</a:t>
            </a:r>
            <a:r>
              <a:rPr lang="en-US" sz="1600" b="1" i="0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i="0" u="sng" dirty="0" err="1">
                <a:solidFill>
                  <a:schemeClr val="bg1">
                    <a:lumMod val="50000"/>
                  </a:schemeClr>
                </a:solidFill>
              </a:rPr>
              <a:t>Teknologi</a:t>
            </a:r>
            <a:r>
              <a:rPr lang="en-US" sz="1600" b="1" i="0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i="0" u="sng" dirty="0" err="1">
                <a:solidFill>
                  <a:schemeClr val="bg1">
                    <a:lumMod val="50000"/>
                  </a:schemeClr>
                </a:solidFill>
              </a:rPr>
              <a:t>informasi</a:t>
            </a:r>
            <a:endParaRPr lang="en-US" sz="1600" b="1" i="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C:\Users\TOSHIBA\Pictures\logo_polinema copy.png">
            <a:extLst>
              <a:ext uri="{FF2B5EF4-FFF2-40B4-BE49-F238E27FC236}">
                <a16:creationId xmlns:a16="http://schemas.microsoft.com/office/drawing/2014/main" id="{B0C83881-ACF9-B14E-84AA-E62486E668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667" y="992364"/>
            <a:ext cx="2150662" cy="216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EBC2DDDE-AD3A-DB4D-8C63-9CECB22D51F8}"/>
              </a:ext>
            </a:extLst>
          </p:cNvPr>
          <p:cNvSpPr txBox="1"/>
          <p:nvPr userDrawn="1"/>
        </p:nvSpPr>
        <p:spPr>
          <a:xfrm>
            <a:off x="-520700" y="22098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id-ID" sz="9600" b="1" u="none" dirty="0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F99D8ED4-287F-2F4F-B1D2-8CAC49CACABC}"/>
              </a:ext>
            </a:extLst>
          </p:cNvPr>
          <p:cNvSpPr/>
          <p:nvPr userDrawn="1"/>
        </p:nvSpPr>
        <p:spPr>
          <a:xfrm>
            <a:off x="1" y="0"/>
            <a:ext cx="12192000" cy="77503"/>
          </a:xfrm>
          <a:prstGeom prst="rect">
            <a:avLst/>
          </a:prstGeom>
          <a:solidFill>
            <a:srgbClr val="0B5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7326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D08A143-0E5D-4C48-A955-CFBCB742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44E927A0-9669-0249-AD3F-FA048BEB7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FCBFC7-2672-164C-8C61-D24A6E0B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ACFE7-10F4-CD4B-89A7-51DB9F41298B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2B2FA2-D1C0-0C4B-AD82-BC90FB7B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A7BE242-15F1-E44D-911C-09283498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4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AF550990-7F05-D841-8228-5C8869B4E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51480" y="365125"/>
            <a:ext cx="2594741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733ACF1F-07FC-8144-A850-7B7533491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2324" y="365125"/>
            <a:ext cx="8232228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6BB7765-2257-9644-859A-020F31D2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E167-6C08-A649-9A34-9C2B3923862C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9585365-CD90-3446-A99E-F052E1CD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B5EAE6D-4790-5549-872C-FABBC421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134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1519333-E532-1A4E-96EE-786F1B26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ABD4052-770D-EF4B-B62C-A687C2499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090F11C-3C98-A94E-8BCB-9009CA44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F508-5C32-E740-8A39-3308AB007706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E4CD036-912B-6446-92EE-3BA9695A0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Jurusan Teknologi Informasi - Politeknik Negeri Malang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AD9F438-2DE0-DC40-A79F-9A894EDD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947BD622-EC3B-3D4D-87AB-50F1EBCD9C7B}"/>
              </a:ext>
            </a:extLst>
          </p:cNvPr>
          <p:cNvSpPr txBox="1"/>
          <p:nvPr userDrawn="1"/>
        </p:nvSpPr>
        <p:spPr>
          <a:xfrm>
            <a:off x="2635624" y="61856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25000" lnSpcReduction="20000"/>
          </a:bodyPr>
          <a:lstStyle/>
          <a:p>
            <a:pPr algn="l"/>
            <a:endParaRPr lang="id-ID" sz="9600" b="1" u="none" dirty="0"/>
          </a:p>
        </p:txBody>
      </p:sp>
    </p:spTree>
    <p:extLst>
      <p:ext uri="{BB962C8B-B14F-4D97-AF65-F5344CB8AC3E}">
        <p14:creationId xmlns:p14="http://schemas.microsoft.com/office/powerpoint/2010/main" val="297027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E5F1DA1-7630-BA4A-B7F5-4B9BA273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09738"/>
            <a:ext cx="118872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6A15C5F-1261-C14D-9CE4-371F2A552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4589463"/>
            <a:ext cx="11887200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B115A90-B9B6-0545-887C-C9078550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DBD2-0975-F54E-B3CB-1B2C76226343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2EE0AB7A-649A-7046-9B61-620FFCF7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FF54721-9A93-A24E-B2CB-9AEE2CA16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989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3AB528-F080-5B4D-9227-7758CBB3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24AF0F6-029F-F34B-AA2D-55386D0BD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AF252026-2A43-2F42-B805-51DE8B893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A8D2AA4-6941-7349-96D7-77E487EA7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B1BE-A00C-B740-A331-A03AA164B786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21B3C38-3DF0-514F-97D9-3A321853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911954C8-E863-2648-91F1-0C11A7DAF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61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C04D8B-262D-CE4A-A112-C50CF15A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76400"/>
            <a:ext cx="11048400" cy="784800"/>
          </a:xfrm>
        </p:spPr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FE65E2E8-C35B-3948-9F89-F637B3975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089708"/>
            <a:ext cx="5867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E248CB20-4355-8141-B3C4-53BB0F07F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" y="2139328"/>
            <a:ext cx="5867400" cy="4050335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8C105BB-514E-634D-817A-1B8C02FF3E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96624"/>
            <a:ext cx="5867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CBA39308-8582-BB4B-88F7-C4790C301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39328"/>
            <a:ext cx="5867400" cy="4050335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86E09027-7105-7A49-9016-384A30C8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C117D-83DC-0E46-8A11-091876600ECB}" type="datetime1">
              <a:rPr lang="id-ID" smtClean="0"/>
              <a:t>19/10/22</a:t>
            </a:fld>
            <a:endParaRPr lang="id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5B9FE572-F06D-1B41-9F75-6789F5C5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E27EE814-6655-E24D-B113-08AEB1A1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148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1A12E72-A7E6-BE4C-8E15-0B84E9AF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AACBE1FB-FD5E-FD47-A2EA-8EB66CB3E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7BEC3-FF05-8841-8BBF-3B7CB3B96CDA}" type="datetime1">
              <a:rPr lang="id-ID" smtClean="0"/>
              <a:t>19/10/22</a:t>
            </a:fld>
            <a:endParaRPr lang="id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3C15DE55-5B2B-5D4A-A22A-A983A44F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6FC40FFD-A489-B44D-81C2-212364B8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338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EB1C02C-D702-2E46-893D-EA2022CA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5ECD0-895F-BB44-9BCB-DB55FE707CF6}" type="datetime1">
              <a:rPr lang="id-ID" smtClean="0"/>
              <a:t>19/10/22</a:t>
            </a:fld>
            <a:endParaRPr lang="id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BC60CD32-863B-614A-857E-C1314D85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2D2DF630-5426-7C4F-8F5E-DE08B7AF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424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A92432B-60C3-B148-AE16-FBE7161E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4892566" cy="142797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1A72409-5883-3947-8DCC-AE342815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856412" cy="52557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72840F27-91B9-E542-8DAE-E0523242A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2057399"/>
            <a:ext cx="4892566" cy="4185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663C67E8-3847-1E49-85A9-0B30FB400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79784-4518-6D41-9786-45A608BF2380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D24BE2B0-647E-F749-9B4F-2A71D738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4B9C2C72-A495-E548-9EDC-55C8658A2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9952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C0D5112-763D-9146-8382-E1CB2CD8C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199"/>
            <a:ext cx="4892566" cy="173323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379C85B3-CF86-4F41-A0DA-DD441EB83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856412" cy="52212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1F9F7C40-9A9C-3246-8AD6-16B3B0E98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2397111"/>
            <a:ext cx="489256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B9FC327-9577-8A48-8078-1862ADE8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9586-E676-8A4C-99AA-00687E637330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44AE3AD-DEF8-6A44-BDFE-7BAA16F6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3E76BEC3-0F80-7642-92BD-9B10181F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590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F03C7F4D-BBE4-FD46-BAB4-2B7F97DADB91}"/>
              </a:ext>
            </a:extLst>
          </p:cNvPr>
          <p:cNvSpPr/>
          <p:nvPr userDrawn="1"/>
        </p:nvSpPr>
        <p:spPr>
          <a:xfrm>
            <a:off x="-2" y="6398670"/>
            <a:ext cx="12192000" cy="4737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ampungan Judul 1">
            <a:extLst>
              <a:ext uri="{FF2B5EF4-FFF2-40B4-BE49-F238E27FC236}">
                <a16:creationId xmlns:a16="http://schemas.microsoft.com/office/drawing/2014/main" id="{1DA056F6-B684-F944-B918-76668312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dirty="0"/>
              <a:t>Klik untuk mengedit gaya judul Master utama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D4EFA333-8543-2342-A66D-269A4B254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985382"/>
            <a:ext cx="11887200" cy="5315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 dirty="0"/>
              <a:t>Klik untuk edit gaya teks Master</a:t>
            </a:r>
          </a:p>
          <a:p>
            <a:pPr lvl="1"/>
            <a:r>
              <a:rPr lang="id-ID" dirty="0"/>
              <a:t>Tingkat kedua</a:t>
            </a:r>
          </a:p>
          <a:p>
            <a:pPr lvl="2"/>
            <a:r>
              <a:rPr lang="id-ID" dirty="0"/>
              <a:t>Tingkat ketiga</a:t>
            </a:r>
          </a:p>
          <a:p>
            <a:pPr lvl="3"/>
            <a:r>
              <a:rPr lang="id-ID" dirty="0"/>
              <a:t>Tingkat keempat</a:t>
            </a:r>
          </a:p>
          <a:p>
            <a:pPr lvl="4"/>
            <a:r>
              <a:rPr lang="id-ID" dirty="0"/>
              <a:t>Tingkat kelima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5337AB9C-309B-7848-B3A5-00E6B6994A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2400" y="64153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BBF0939D-3617-FD4D-838B-5F65C10F7419}" type="datetime1">
              <a:rPr lang="id-ID" smtClean="0"/>
              <a:pPr/>
              <a:t>19/10/22</a:t>
            </a:fld>
            <a:endParaRPr lang="id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38F5614E-DFE1-5D41-A18E-0E21EA0BD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5600" y="6422287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id-ID" dirty="0"/>
              <a:t>Yoppy </a:t>
            </a:r>
            <a:r>
              <a:rPr lang="id-ID" dirty="0" err="1"/>
              <a:t>Yunhasnawa</a:t>
            </a:r>
            <a:r>
              <a:rPr lang="id-ID" dirty="0"/>
              <a:t>, S.ST., M.Sc. @JTI </a:t>
            </a:r>
            <a:r>
              <a:rPr lang="id-ID" dirty="0" err="1"/>
              <a:t>Polinema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27E913B-A026-774B-8EBA-5A85FDD68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415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D18FBB9A-4F67-A542-B221-CA9FFA5A8790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10" name="Picture 2" descr="C:\Users\TOSHIBA\Pictures\logo_polinema copy.png">
            <a:extLst>
              <a:ext uri="{FF2B5EF4-FFF2-40B4-BE49-F238E27FC236}">
                <a16:creationId xmlns:a16="http://schemas.microsoft.com/office/drawing/2014/main" id="{6BD34833-4EDD-A24B-B393-4EA1DF55EC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00" y="160084"/>
            <a:ext cx="723900" cy="7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ersegi Panjang 8">
            <a:extLst>
              <a:ext uri="{FF2B5EF4-FFF2-40B4-BE49-F238E27FC236}">
                <a16:creationId xmlns:a16="http://schemas.microsoft.com/office/drawing/2014/main" id="{514CE2D2-2FD4-0648-B3C4-0B84387211F1}"/>
              </a:ext>
            </a:extLst>
          </p:cNvPr>
          <p:cNvSpPr/>
          <p:nvPr userDrawn="1"/>
        </p:nvSpPr>
        <p:spPr>
          <a:xfrm>
            <a:off x="1" y="0"/>
            <a:ext cx="12192000" cy="77503"/>
          </a:xfrm>
          <a:prstGeom prst="rect">
            <a:avLst/>
          </a:prstGeom>
          <a:solidFill>
            <a:srgbClr val="0B5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802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u="none" kern="1200">
          <a:solidFill>
            <a:schemeClr val="accent1">
              <a:lumMod val="75000"/>
            </a:schemeClr>
          </a:solidFill>
          <a:latin typeface="Palatino" pitchFamily="2" charset="77"/>
          <a:ea typeface="Palatino" pitchFamily="2" charset="77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>
              <a:lumMod val="75000"/>
            </a:schemeClr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>
              <a:lumMod val="75000"/>
            </a:schemeClr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>
              <a:lumMod val="75000"/>
            </a:schemeClr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>
              <a:lumMod val="75000"/>
            </a:schemeClr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ssentialhomecare.com.au/services/handyman-service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uzzlewocky.com/brain-teasers/the-two-dice-wager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aspirant.com/2017/01/30/how-decision-tree-algorithm-work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ommons.wikimedia.org/wiki/File:Teacher_writing_on_board.svg" TargetMode="External"/><Relationship Id="rId7" Type="http://schemas.openxmlformats.org/officeDocument/2006/relationships/hyperlink" Target="https://www.istockphoto.com/vector/infographic-set-graph-and-charts-diagrams-gm470011498-6221793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iconfinder.com/icons/6895129/dice_experimental_probability_gambling_probability_random_sampling_icon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www.flaticon.com/premium-icon/decision-tree_196035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3816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In-the-2016-election-what-percentage-of-votes-were-for-Trump-in-the-states-he-w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ltamarin.com/2016/09/deltamarin-answer-asian-ropax-ferry-challenge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llustratedmaps.com/city-maps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E079222-7BC2-F04D-A6B1-A03CE43A5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d-ID" sz="1800" dirty="0"/>
              <a:t>Mata Kuliah Critical Thinking &amp; Problem Solving</a:t>
            </a:r>
            <a:br>
              <a:rPr lang="id-ID"/>
            </a:br>
            <a:r>
              <a:rPr lang="id-ID"/>
              <a:t>0</a:t>
            </a:r>
            <a:r>
              <a:rPr lang="id-ID" dirty="0"/>
              <a:t>6</a:t>
            </a:r>
            <a:r>
              <a:rPr lang="id-ID"/>
              <a:t>. </a:t>
            </a:r>
            <a:r>
              <a:rPr lang="id-ID" dirty="0"/>
              <a:t>Teknik Lanjutan Pemecahan Masalah</a:t>
            </a:r>
            <a:br>
              <a:rPr lang="id-ID" dirty="0"/>
            </a:br>
            <a:endParaRPr lang="id-ID" dirty="0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4F55B450-AB44-554C-863F-E4F717306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Tim Ajar </a:t>
            </a:r>
            <a:r>
              <a:rPr lang="id-ID" dirty="0" err="1"/>
              <a:t>Matakuliah</a:t>
            </a:r>
            <a:r>
              <a:rPr lang="id-ID" dirty="0"/>
              <a:t> CTPS</a:t>
            </a:r>
          </a:p>
        </p:txBody>
      </p:sp>
    </p:spTree>
    <p:extLst>
      <p:ext uri="{BB962C8B-B14F-4D97-AF65-F5344CB8AC3E}">
        <p14:creationId xmlns:p14="http://schemas.microsoft.com/office/powerpoint/2010/main" val="99209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AA21BB2-A579-4382-B422-D81BCD7C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id-ID" dirty="0"/>
              <a:t>Metode Grafis</a:t>
            </a:r>
            <a:endParaRPr lang="en-US" dirty="0"/>
          </a:p>
        </p:txBody>
      </p:sp>
      <p:pic>
        <p:nvPicPr>
          <p:cNvPr id="3" name="Picture 2" descr="A picture containing grass, outdoor, person&#10;&#10;Description automatically generated">
            <a:extLst>
              <a:ext uri="{FF2B5EF4-FFF2-40B4-BE49-F238E27FC236}">
                <a16:creationId xmlns:a16="http://schemas.microsoft.com/office/drawing/2014/main" id="{50168153-7102-4DA9-AE39-72CC69E67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3590" b="-1"/>
          <a:stretch/>
        </p:blipFill>
        <p:spPr>
          <a:xfrm>
            <a:off x="152400" y="1108923"/>
            <a:ext cx="5867400" cy="5068040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63996-C63B-47C9-BEBB-E2B4AC534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>
            <a:normAutofit/>
          </a:bodyPr>
          <a:lstStyle/>
          <a:p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rumah </a:t>
            </a:r>
            <a:r>
              <a:rPr lang="en-US" dirty="0" err="1"/>
              <a:t>tangga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15 </a:t>
            </a:r>
            <a:r>
              <a:rPr lang="en-US" dirty="0" err="1"/>
              <a:t>pekerja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manajer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keterampilan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/>
              <a:t>Lima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ledeng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lain. </a:t>
            </a:r>
            <a:endParaRPr lang="id-ID" dirty="0"/>
          </a:p>
          <a:p>
            <a:r>
              <a:rPr lang="en-US" dirty="0"/>
              <a:t>Ada </a:t>
            </a:r>
            <a:r>
              <a:rPr lang="en-US" dirty="0" err="1"/>
              <a:t>enam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dan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kayu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/>
              <a:t>Dari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kayu</a:t>
            </a:r>
            <a:r>
              <a:rPr lang="en-US" dirty="0"/>
              <a:t>.</a:t>
            </a:r>
            <a:endParaRPr lang="id-ID" dirty="0"/>
          </a:p>
          <a:p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kayu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tukang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F6F48-CA55-4CBA-82D4-E8496470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262F-87EA-49CC-BF9E-86ED3F33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28493-E0BE-4DEE-B2C5-9ECC68A3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033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FEE8-5F6C-4293-8F23-A8DFF627C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</a:t>
            </a:r>
            <a:r>
              <a:rPr lang="id-ID" dirty="0" err="1"/>
              <a:t>Venn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63A14-8315-4621-A831-07D17B43AA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D" dirty="0"/>
              <a:t>Karena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ledeng</a:t>
            </a:r>
            <a:r>
              <a:rPr lang="en-ID" dirty="0"/>
              <a:t> yang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kayu</a:t>
            </a:r>
            <a:r>
              <a:rPr lang="en-ID" dirty="0"/>
              <a:t>, area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bersinggungan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kotak</a:t>
            </a:r>
            <a:r>
              <a:rPr lang="en-ID" dirty="0"/>
              <a:t>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15 </a:t>
            </a:r>
            <a:r>
              <a:rPr lang="en-ID" dirty="0" err="1"/>
              <a:t>pekerja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/>
              <a:t>'2' yang </a:t>
            </a:r>
            <a:r>
              <a:rPr lang="en-ID" dirty="0" err="1"/>
              <a:t>ditunjukkan</a:t>
            </a:r>
            <a:r>
              <a:rPr lang="en-ID" dirty="0"/>
              <a:t> pada diagram di </a:t>
            </a:r>
            <a:r>
              <a:rPr lang="en-ID" dirty="0" err="1"/>
              <a:t>luar</a:t>
            </a:r>
            <a:r>
              <a:rPr lang="en-ID" dirty="0"/>
              <a:t> </a:t>
            </a:r>
            <a:r>
              <a:rPr lang="en-ID" dirty="0" err="1"/>
              <a:t>lingkaran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manajer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 </a:t>
            </a:r>
            <a:r>
              <a:rPr lang="en-ID" dirty="0" err="1"/>
              <a:t>lainnya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/>
              <a:t>5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ledeng</a:t>
            </a:r>
            <a:r>
              <a:rPr lang="en-ID" dirty="0"/>
              <a:t> </a:t>
            </a:r>
            <a:r>
              <a:rPr lang="en-ID" dirty="0" err="1"/>
              <a:t>ditampilkan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lingkaran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Persimpangan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 dan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kayu</a:t>
            </a:r>
            <a:r>
              <a:rPr lang="en-ID" dirty="0"/>
              <a:t> </a:t>
            </a:r>
            <a:r>
              <a:rPr lang="en-ID" dirty="0" err="1"/>
              <a:t>mewakili</a:t>
            </a:r>
            <a:r>
              <a:rPr lang="en-ID" dirty="0"/>
              <a:t> 3 yang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/>
              <a:t>Karena </a:t>
            </a:r>
            <a:r>
              <a:rPr lang="en-ID" dirty="0" err="1"/>
              <a:t>ada</a:t>
            </a:r>
            <a:r>
              <a:rPr lang="en-ID" dirty="0"/>
              <a:t> 6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, </a:t>
            </a:r>
            <a:r>
              <a:rPr lang="en-ID" dirty="0" err="1"/>
              <a:t>pasti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3 yang </a:t>
            </a:r>
            <a:r>
              <a:rPr lang="en-ID" dirty="0" err="1"/>
              <a:t>bukan</a:t>
            </a:r>
            <a:r>
              <a:rPr lang="en-ID" dirty="0"/>
              <a:t> juga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kayu</a:t>
            </a:r>
            <a:r>
              <a:rPr lang="en-ID" dirty="0"/>
              <a:t>. </a:t>
            </a:r>
            <a:endParaRPr lang="id-ID" dirty="0"/>
          </a:p>
          <a:p>
            <a:r>
              <a:rPr lang="id-ID" dirty="0"/>
              <a:t>Jadi sekarang sudah ada </a:t>
            </a:r>
            <a:r>
              <a:rPr lang="en-ID" dirty="0"/>
              <a:t>13</a:t>
            </a:r>
            <a:r>
              <a:rPr lang="id-ID" dirty="0"/>
              <a:t> pekerja yang teridentifikasi.</a:t>
            </a:r>
          </a:p>
          <a:p>
            <a:r>
              <a:rPr lang="en-ID" dirty="0" err="1"/>
              <a:t>jadi</a:t>
            </a:r>
            <a:r>
              <a:rPr lang="id-ID" dirty="0"/>
              <a:t> </a:t>
            </a:r>
            <a:r>
              <a:rPr lang="en-ID" dirty="0" err="1"/>
              <a:t>sisanya</a:t>
            </a:r>
            <a:r>
              <a:rPr lang="en-ID" dirty="0"/>
              <a:t>, 2, </a:t>
            </a:r>
            <a:r>
              <a:rPr lang="en-ID" dirty="0" err="1"/>
              <a:t>harus</a:t>
            </a:r>
            <a:r>
              <a:rPr lang="id-ID" dirty="0" err="1"/>
              <a:t>nya</a:t>
            </a:r>
            <a:r>
              <a:rPr lang="id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kayu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tukang</a:t>
            </a:r>
            <a:r>
              <a:rPr lang="en-ID" dirty="0"/>
              <a:t> </a:t>
            </a:r>
            <a:r>
              <a:rPr lang="en-ID" dirty="0" err="1"/>
              <a:t>listrik</a:t>
            </a:r>
            <a:r>
              <a:rPr lang="en-ID" dirty="0"/>
              <a:t>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E7B2E3-E19E-495B-BDB9-20C1F1D5FD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006593"/>
            <a:ext cx="5344879" cy="243382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B2ED8-3750-4F04-8CFB-DAF47338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B1BE-A00C-B740-A331-A03AA164B786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6DEBC-1C61-4172-BE89-0FA2AE3A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F4A94-F182-41CF-8EE3-D23F491C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0258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84F684A-D559-431F-ACF4-D293CB8B8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4892566" cy="1427972"/>
          </a:xfrm>
        </p:spPr>
        <p:txBody>
          <a:bodyPr anchor="b">
            <a:normAutofit/>
          </a:bodyPr>
          <a:lstStyle/>
          <a:p>
            <a:r>
              <a:rPr lang="id-ID" dirty="0"/>
              <a:t>Probabilitas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03010E-7362-4600-86C0-C61C21977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83188" y="2038310"/>
            <a:ext cx="6856412" cy="3153949"/>
          </a:xfrm>
          <a:prstGeom prst="rect">
            <a:avLst/>
          </a:prstGeom>
          <a:noFill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C16118-6779-471C-BE64-DDF98387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2057399"/>
            <a:ext cx="4892566" cy="4185745"/>
          </a:xfrm>
        </p:spPr>
        <p:txBody>
          <a:bodyPr>
            <a:normAutofit/>
          </a:bodyPr>
          <a:lstStyle/>
          <a:p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probabilitas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mengungkapkan</a:t>
            </a:r>
            <a:r>
              <a:rPr lang="en-ID" dirty="0"/>
              <a:t> </a:t>
            </a:r>
            <a:r>
              <a:rPr lang="en-ID" dirty="0" err="1"/>
              <a:t>pengetahuan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kepercayaan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kejadian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dirumuskan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ketat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, dan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luas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statistika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keuangan</a:t>
            </a:r>
            <a:r>
              <a:rPr lang="en-ID" dirty="0"/>
              <a:t>, sains dan </a:t>
            </a:r>
            <a:r>
              <a:rPr lang="en-ID" dirty="0" err="1"/>
              <a:t>filsafat</a:t>
            </a:r>
            <a:r>
              <a:rPr lang="en-ID" dirty="0"/>
              <a:t>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32F99-58D8-4D7E-9861-73EF634A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2946E-97D0-490A-B542-5BBC8384E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42006-0A07-4F89-9EAD-C0FFE9B8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12</a:t>
            </a:fld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7FA31-0418-4A6F-BA4D-1BA627A51F6F}"/>
              </a:ext>
            </a:extLst>
          </p:cNvPr>
          <p:cNvSpPr txBox="1"/>
          <p:nvPr/>
        </p:nvSpPr>
        <p:spPr>
          <a:xfrm>
            <a:off x="9599509" y="4992204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vert="horz" wrap="none" lIns="91440" tIns="45720" rIns="91440" bIns="45720" rtlCol="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D" sz="700">
                <a:solidFill>
                  <a:srgbClr val="FFFFFF"/>
                </a:solidFill>
                <a:hlinkClick r:id="rId3" tooltip="http://puzzlewocky.com/brain-teasers/the-two-dice-wager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D" sz="700">
                <a:solidFill>
                  <a:srgbClr val="FFFFFF"/>
                </a:solidFill>
              </a:rPr>
              <a:t> by Unknown Author is licensed under </a:t>
            </a:r>
            <a:r>
              <a:rPr lang="en-ID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D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22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992F27F-A0A9-41CE-8E55-AA925381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/>
          <a:lstStyle/>
          <a:p>
            <a:r>
              <a:rPr lang="id-ID" dirty="0"/>
              <a:t>Soal Probabilitas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EB7EE7-4031-469E-9791-40E336FC5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85382"/>
            <a:ext cx="11887200" cy="5315122"/>
          </a:xfrm>
        </p:spPr>
        <p:txBody>
          <a:bodyPr>
            <a:normAutofit/>
          </a:bodyPr>
          <a:lstStyle/>
          <a:p>
            <a:r>
              <a:rPr lang="en-US" dirty="0" err="1"/>
              <a:t>Aktivitas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probabilitas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yang </a:t>
            </a:r>
            <a:r>
              <a:rPr lang="en-US" dirty="0" err="1"/>
              <a:t>membuatnya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sekadar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.</a:t>
            </a:r>
            <a:endParaRPr lang="id-ID" dirty="0"/>
          </a:p>
          <a:p>
            <a:r>
              <a:rPr lang="en-US" dirty="0"/>
              <a:t>Di pekan </a:t>
            </a:r>
            <a:r>
              <a:rPr lang="en-US" dirty="0" err="1"/>
              <a:t>raya</a:t>
            </a:r>
            <a:r>
              <a:rPr lang="en-US" dirty="0"/>
              <a:t> </a:t>
            </a:r>
            <a:r>
              <a:rPr lang="en-US" dirty="0" err="1"/>
              <a:t>desa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yang </a:t>
            </a:r>
            <a:r>
              <a:rPr lang="en-US" dirty="0" err="1"/>
              <a:t>melibatkan</a:t>
            </a:r>
            <a:r>
              <a:rPr lang="en-US" dirty="0"/>
              <a:t> </a:t>
            </a:r>
            <a:r>
              <a:rPr lang="en-US" dirty="0" err="1"/>
              <a:t>lemparan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. </a:t>
            </a:r>
            <a:r>
              <a:rPr lang="en-US" dirty="0" err="1"/>
              <a:t>Dadunya</a:t>
            </a:r>
            <a:r>
              <a:rPr lang="en-US" dirty="0"/>
              <a:t> normal, </a:t>
            </a:r>
            <a:r>
              <a:rPr lang="en-US" dirty="0" err="1"/>
              <a:t>bernomor</a:t>
            </a:r>
            <a:r>
              <a:rPr lang="en-US" dirty="0"/>
              <a:t> 1 </a:t>
            </a:r>
            <a:r>
              <a:rPr lang="en-US" dirty="0" err="1"/>
              <a:t>sampai</a:t>
            </a:r>
            <a:r>
              <a:rPr lang="en-US" dirty="0"/>
              <a:t> 6. Satu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dan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. Angka pada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dikalikan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10 dan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pada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digit. (Jadi,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2 dan </a:t>
            </a:r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4, </a:t>
            </a:r>
            <a:r>
              <a:rPr lang="en-US" dirty="0" err="1"/>
              <a:t>skor</a:t>
            </a:r>
            <a:r>
              <a:rPr lang="en-US" dirty="0"/>
              <a:t> Anda </a:t>
            </a:r>
            <a:r>
              <a:rPr lang="en-US" dirty="0" err="1"/>
              <a:t>adalah</a:t>
            </a:r>
            <a:r>
              <a:rPr lang="en-US" dirty="0"/>
              <a:t> 24.) </a:t>
            </a:r>
            <a:endParaRPr lang="id-ID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E6907-91B6-4A16-AEED-334B762E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079784-4518-6D41-9786-45A608BF2380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0D9AC-F17E-4FA9-A4AF-F80871B7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9C298-BD4A-4021-987A-D1DE0D10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550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992F27F-A0A9-41CE-8E55-AA9253814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/>
          <a:lstStyle/>
          <a:p>
            <a:r>
              <a:rPr lang="id-ID" dirty="0"/>
              <a:t>Soal Probabilitas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8EB7EE7-4031-469E-9791-40E336FC5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85382"/>
            <a:ext cx="11887200" cy="5315122"/>
          </a:xfrm>
        </p:spPr>
        <p:txBody>
          <a:bodyPr>
            <a:normAutofit/>
          </a:bodyPr>
          <a:lstStyle/>
          <a:p>
            <a:r>
              <a:rPr lang="en-US" dirty="0"/>
              <a:t>Ada 36 (6 × 6)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lemparan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/>
              <a:t>Jika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1, 2 </a:t>
            </a:r>
            <a:r>
              <a:rPr lang="en-US" dirty="0" err="1"/>
              <a:t>atau</a:t>
            </a:r>
            <a:r>
              <a:rPr lang="en-US" dirty="0"/>
              <a:t> 3, </a:t>
            </a:r>
            <a:r>
              <a:rPr lang="en-US" dirty="0" err="1"/>
              <a:t>apa</a:t>
            </a:r>
            <a:r>
              <a:rPr lang="en-US" dirty="0"/>
              <a:t> pun yang </a:t>
            </a:r>
            <a:r>
              <a:rPr lang="en-US" dirty="0" err="1"/>
              <a:t>ditunjukkan</a:t>
            </a:r>
            <a:r>
              <a:rPr lang="en-US" dirty="0"/>
              <a:t> oleh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, Anda </a:t>
            </a:r>
            <a:r>
              <a:rPr lang="en-US" dirty="0" err="1"/>
              <a:t>kalah</a:t>
            </a:r>
            <a:r>
              <a:rPr lang="en-US" dirty="0"/>
              <a:t> (18 </a:t>
            </a:r>
            <a:r>
              <a:rPr lang="en-US" dirty="0" err="1"/>
              <a:t>lemparan</a:t>
            </a:r>
            <a:r>
              <a:rPr lang="en-US" dirty="0"/>
              <a:t>).</a:t>
            </a:r>
            <a:endParaRPr lang="id-ID" dirty="0"/>
          </a:p>
          <a:p>
            <a:r>
              <a:rPr lang="en-US" dirty="0"/>
              <a:t>Jika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5 </a:t>
            </a:r>
            <a:r>
              <a:rPr lang="en-US" dirty="0" err="1"/>
              <a:t>atau</a:t>
            </a:r>
            <a:r>
              <a:rPr lang="en-US" dirty="0"/>
              <a:t> 6, </a:t>
            </a:r>
            <a:r>
              <a:rPr lang="en-US" dirty="0" err="1"/>
              <a:t>apa</a:t>
            </a:r>
            <a:r>
              <a:rPr lang="en-US" dirty="0"/>
              <a:t> pun yang </a:t>
            </a:r>
            <a:r>
              <a:rPr lang="en-US" dirty="0" err="1"/>
              <a:t>ditunjukkan</a:t>
            </a:r>
            <a:r>
              <a:rPr lang="en-US" dirty="0"/>
              <a:t> oleh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, Anda </a:t>
            </a:r>
            <a:r>
              <a:rPr lang="en-US" dirty="0" err="1"/>
              <a:t>menang</a:t>
            </a:r>
            <a:r>
              <a:rPr lang="en-US" dirty="0"/>
              <a:t> (12 </a:t>
            </a:r>
            <a:r>
              <a:rPr lang="en-US" dirty="0" err="1"/>
              <a:t>lemparan</a:t>
            </a:r>
            <a:r>
              <a:rPr lang="en-US" dirty="0"/>
              <a:t>).</a:t>
            </a:r>
            <a:endParaRPr lang="id-ID" dirty="0"/>
          </a:p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menyisakan</a:t>
            </a:r>
            <a:r>
              <a:rPr lang="en-US" dirty="0"/>
              <a:t> 6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lemparan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4:</a:t>
            </a:r>
            <a:r>
              <a:rPr lang="id-ID" dirty="0"/>
              <a:t> </a:t>
            </a:r>
            <a:r>
              <a:rPr lang="en-US" dirty="0"/>
              <a:t>Anda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2 </a:t>
            </a:r>
            <a:r>
              <a:rPr lang="en-US" dirty="0" err="1"/>
              <a:t>ini</a:t>
            </a:r>
            <a:r>
              <a:rPr lang="en-US" dirty="0"/>
              <a:t> (</a:t>
            </a:r>
            <a:r>
              <a:rPr lang="en-US" dirty="0" err="1"/>
              <a:t>biru</a:t>
            </a:r>
            <a:r>
              <a:rPr lang="en-US" dirty="0"/>
              <a:t> 1 dan 2)</a:t>
            </a:r>
            <a:endParaRPr lang="id-ID" dirty="0"/>
          </a:p>
          <a:p>
            <a:r>
              <a:rPr lang="en-US" dirty="0"/>
              <a:t>dan Anda </a:t>
            </a:r>
            <a:r>
              <a:rPr lang="en-US" dirty="0" err="1"/>
              <a:t>menang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(</a:t>
            </a:r>
            <a:r>
              <a:rPr lang="en-US" dirty="0" err="1"/>
              <a:t>biru</a:t>
            </a:r>
            <a:r>
              <a:rPr lang="en-US" dirty="0"/>
              <a:t> 3, 4, 5 </a:t>
            </a:r>
            <a:r>
              <a:rPr lang="en-US" dirty="0" err="1"/>
              <a:t>atau</a:t>
            </a:r>
            <a:r>
              <a:rPr lang="en-US" dirty="0"/>
              <a:t> 6). </a:t>
            </a:r>
            <a:endParaRPr lang="id-ID" dirty="0"/>
          </a:p>
          <a:p>
            <a:r>
              <a:rPr lang="en-US" dirty="0"/>
              <a:t>Jadi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menang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12 + 4 = 16 </a:t>
            </a:r>
            <a:r>
              <a:rPr lang="en-US" dirty="0" err="1"/>
              <a:t>dari</a:t>
            </a:r>
            <a:r>
              <a:rPr lang="en-US" dirty="0"/>
              <a:t> 36. (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kalah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18 + 2 = 20 </a:t>
            </a:r>
            <a:r>
              <a:rPr lang="en-US" dirty="0" err="1"/>
              <a:t>dari</a:t>
            </a:r>
            <a:r>
              <a:rPr lang="en-US" dirty="0"/>
              <a:t> 36.) Jadi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menang</a:t>
            </a:r>
            <a:r>
              <a:rPr lang="en-US" dirty="0"/>
              <a:t> adalah16/36 = 4/9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E6907-91B6-4A16-AEED-334B762E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079784-4518-6D41-9786-45A608BF2380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0D9AC-F17E-4FA9-A4AF-F80871B7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 dirty="0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9C298-BD4A-4021-987A-D1DE0D10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198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FCCBB-D795-4267-9208-7D2F9B7A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id-ID" dirty="0" err="1"/>
              <a:t>Decission</a:t>
            </a:r>
            <a:r>
              <a:rPr lang="id-ID" dirty="0"/>
              <a:t> Tree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AE3EF-C7AF-4A21-B2CB-F1EE38336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r>
              <a:rPr lang="en-ID" sz="1700" dirty="0" err="1"/>
              <a:t>Setiap</a:t>
            </a:r>
            <a:r>
              <a:rPr lang="en-ID" sz="1700" dirty="0"/>
              <a:t> orang </a:t>
            </a:r>
            <a:r>
              <a:rPr lang="en-ID" sz="1700" dirty="0" err="1"/>
              <a:t>tentu</a:t>
            </a:r>
            <a:r>
              <a:rPr lang="en-ID" sz="1700" dirty="0"/>
              <a:t> </a:t>
            </a:r>
            <a:r>
              <a:rPr lang="en-ID" sz="1700" dirty="0" err="1"/>
              <a:t>menginginkan</a:t>
            </a:r>
            <a:r>
              <a:rPr lang="en-ID" sz="1700" dirty="0"/>
              <a:t> </a:t>
            </a:r>
            <a:r>
              <a:rPr lang="en-ID" sz="1700" dirty="0" err="1"/>
              <a:t>sebuah</a:t>
            </a:r>
            <a:r>
              <a:rPr lang="en-ID" sz="1700" dirty="0"/>
              <a:t> </a:t>
            </a:r>
            <a:r>
              <a:rPr lang="en-ID" sz="1700" dirty="0" err="1"/>
              <a:t>pengambilan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 yang </a:t>
            </a:r>
            <a:r>
              <a:rPr lang="en-ID" sz="1700" dirty="0" err="1"/>
              <a:t>tepat</a:t>
            </a:r>
            <a:r>
              <a:rPr lang="en-ID" sz="1700" dirty="0"/>
              <a:t> dan </a:t>
            </a:r>
            <a:r>
              <a:rPr lang="en-ID" sz="1700" dirty="0" err="1"/>
              <a:t>efisien</a:t>
            </a:r>
            <a:r>
              <a:rPr lang="en-ID" sz="1700" dirty="0"/>
              <a:t> </a:t>
            </a:r>
            <a:r>
              <a:rPr lang="en-ID" sz="1700" dirty="0" err="1"/>
              <a:t>tak</a:t>
            </a:r>
            <a:r>
              <a:rPr lang="en-ID" sz="1700" dirty="0"/>
              <a:t> </a:t>
            </a:r>
            <a:r>
              <a:rPr lang="en-ID" sz="1700" dirty="0" err="1"/>
              <a:t>terkecuali</a:t>
            </a:r>
            <a:r>
              <a:rPr lang="en-ID" sz="1700" dirty="0"/>
              <a:t> </a:t>
            </a:r>
            <a:r>
              <a:rPr lang="en-ID" sz="1700" dirty="0" err="1"/>
              <a:t>sebuah</a:t>
            </a:r>
            <a:r>
              <a:rPr lang="en-ID" sz="1700" dirty="0"/>
              <a:t> </a:t>
            </a:r>
            <a:r>
              <a:rPr lang="en-ID" sz="1700" dirty="0" err="1"/>
              <a:t>perusahaan</a:t>
            </a:r>
            <a:r>
              <a:rPr lang="en-ID" sz="1700" dirty="0"/>
              <a:t>. </a:t>
            </a:r>
            <a:r>
              <a:rPr lang="en-ID" sz="1700" dirty="0" err="1"/>
              <a:t>Untuk</a:t>
            </a:r>
            <a:r>
              <a:rPr lang="en-ID" sz="1700" dirty="0"/>
              <a:t> </a:t>
            </a:r>
            <a:r>
              <a:rPr lang="en-ID" sz="1700" dirty="0" err="1"/>
              <a:t>itu</a:t>
            </a:r>
            <a:r>
              <a:rPr lang="en-ID" sz="1700" dirty="0"/>
              <a:t> </a:t>
            </a:r>
            <a:r>
              <a:rPr lang="en-ID" sz="1700" dirty="0" err="1"/>
              <a:t>banyak</a:t>
            </a:r>
            <a:r>
              <a:rPr lang="en-ID" sz="1700" dirty="0"/>
              <a:t> </a:t>
            </a:r>
            <a:r>
              <a:rPr lang="en-ID" sz="1700" dirty="0" err="1"/>
              <a:t>sekali</a:t>
            </a:r>
            <a:r>
              <a:rPr lang="en-ID" sz="1700" dirty="0"/>
              <a:t> </a:t>
            </a:r>
            <a:r>
              <a:rPr lang="en-ID" sz="1700" dirty="0" err="1"/>
              <a:t>perusahaan</a:t>
            </a:r>
            <a:r>
              <a:rPr lang="en-ID" sz="1700" dirty="0"/>
              <a:t> yang </a:t>
            </a:r>
            <a:r>
              <a:rPr lang="en-ID" sz="1700" dirty="0" err="1"/>
              <a:t>membutuhkan</a:t>
            </a:r>
            <a:r>
              <a:rPr lang="en-ID" sz="1700" dirty="0"/>
              <a:t> </a:t>
            </a:r>
            <a:r>
              <a:rPr lang="en-ID" sz="1700" dirty="0" err="1"/>
              <a:t>suatu</a:t>
            </a:r>
            <a:r>
              <a:rPr lang="en-ID" sz="1700" dirty="0"/>
              <a:t> media </a:t>
            </a:r>
            <a:r>
              <a:rPr lang="en-ID" sz="1700" dirty="0" err="1"/>
              <a:t>seperti</a:t>
            </a:r>
            <a:r>
              <a:rPr lang="en-ID" sz="1700" i="1" dirty="0"/>
              <a:t> Business </a:t>
            </a:r>
            <a:r>
              <a:rPr lang="en-ID" sz="1700" i="1" dirty="0" err="1"/>
              <a:t>Intellegence</a:t>
            </a:r>
            <a:r>
              <a:rPr lang="en-ID" sz="1700" i="1" dirty="0"/>
              <a:t> </a:t>
            </a:r>
            <a:r>
              <a:rPr lang="en-ID" sz="1700" dirty="0" err="1"/>
              <a:t>guna</a:t>
            </a:r>
            <a:r>
              <a:rPr lang="en-ID" sz="1700" dirty="0"/>
              <a:t> </a:t>
            </a:r>
            <a:r>
              <a:rPr lang="en-ID" sz="1700" dirty="0" err="1"/>
              <a:t>membantu</a:t>
            </a:r>
            <a:r>
              <a:rPr lang="en-ID" sz="1700" dirty="0"/>
              <a:t> </a:t>
            </a:r>
            <a:r>
              <a:rPr lang="en-ID" sz="1700" dirty="0" err="1"/>
              <a:t>dalam</a:t>
            </a:r>
            <a:r>
              <a:rPr lang="en-ID" sz="1700" dirty="0"/>
              <a:t> </a:t>
            </a:r>
            <a:r>
              <a:rPr lang="en-ID" sz="1700" dirty="0" err="1"/>
              <a:t>pengambilan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 yang </a:t>
            </a:r>
            <a:r>
              <a:rPr lang="en-ID" sz="1700" dirty="0" err="1"/>
              <a:t>tepat</a:t>
            </a:r>
            <a:r>
              <a:rPr lang="en-ID" sz="1700" dirty="0"/>
              <a:t>.</a:t>
            </a:r>
          </a:p>
          <a:p>
            <a:r>
              <a:rPr lang="en-ID" sz="1700" dirty="0" err="1"/>
              <a:t>Namun</a:t>
            </a:r>
            <a:r>
              <a:rPr lang="en-ID" sz="1700" dirty="0"/>
              <a:t>, </a:t>
            </a:r>
            <a:r>
              <a:rPr lang="en-ID" sz="1700" dirty="0" err="1"/>
              <a:t>hal</a:t>
            </a:r>
            <a:r>
              <a:rPr lang="en-ID" sz="1700" dirty="0"/>
              <a:t> </a:t>
            </a:r>
            <a:r>
              <a:rPr lang="en-ID" sz="1700" dirty="0" err="1"/>
              <a:t>tersebut</a:t>
            </a:r>
            <a:r>
              <a:rPr lang="en-ID" sz="1700" dirty="0"/>
              <a:t> </a:t>
            </a:r>
            <a:r>
              <a:rPr lang="en-ID" sz="1700" dirty="0" err="1"/>
              <a:t>tidak</a:t>
            </a:r>
            <a:r>
              <a:rPr lang="en-ID" sz="1700" dirty="0"/>
              <a:t> </a:t>
            </a:r>
            <a:r>
              <a:rPr lang="en-ID" sz="1700" dirty="0" err="1"/>
              <a:t>akan</a:t>
            </a:r>
            <a:r>
              <a:rPr lang="en-ID" sz="1700" dirty="0"/>
              <a:t> </a:t>
            </a:r>
            <a:r>
              <a:rPr lang="en-ID" sz="1700" dirty="0" err="1"/>
              <a:t>berarti</a:t>
            </a:r>
            <a:r>
              <a:rPr lang="en-ID" sz="1700" dirty="0"/>
              <a:t> </a:t>
            </a:r>
            <a:r>
              <a:rPr lang="en-ID" sz="1700" dirty="0" err="1"/>
              <a:t>tanpa</a:t>
            </a:r>
            <a:r>
              <a:rPr lang="en-ID" sz="1700" dirty="0"/>
              <a:t> </a:t>
            </a:r>
            <a:r>
              <a:rPr lang="en-ID" sz="1700" dirty="0" err="1"/>
              <a:t>adanya</a:t>
            </a:r>
            <a:r>
              <a:rPr lang="en-ID" sz="1700" dirty="0"/>
              <a:t> </a:t>
            </a:r>
            <a:r>
              <a:rPr lang="en-ID" sz="1700" dirty="0" err="1"/>
              <a:t>konsep</a:t>
            </a:r>
            <a:r>
              <a:rPr lang="en-ID" sz="1700" dirty="0"/>
              <a:t> </a:t>
            </a:r>
            <a:r>
              <a:rPr lang="en-ID" sz="1700" i="1" dirty="0"/>
              <a:t>decision tree </a:t>
            </a:r>
            <a:r>
              <a:rPr lang="en-ID" sz="1700" dirty="0"/>
              <a:t>(</a:t>
            </a:r>
            <a:r>
              <a:rPr lang="en-ID" sz="1700" dirty="0" err="1"/>
              <a:t>pohon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).</a:t>
            </a:r>
            <a:r>
              <a:rPr lang="en-ID" sz="1700" i="1" dirty="0"/>
              <a:t> Decision tree</a:t>
            </a:r>
            <a:r>
              <a:rPr lang="en-ID" sz="1700" dirty="0"/>
              <a:t> </a:t>
            </a:r>
            <a:r>
              <a:rPr lang="en-ID" sz="1700" dirty="0" err="1"/>
              <a:t>adalah</a:t>
            </a:r>
            <a:r>
              <a:rPr lang="en-ID" sz="1700" dirty="0"/>
              <a:t> salah </a:t>
            </a:r>
            <a:r>
              <a:rPr lang="en-ID" sz="1700" dirty="0" err="1"/>
              <a:t>satu</a:t>
            </a:r>
            <a:r>
              <a:rPr lang="en-ID" sz="1700" dirty="0"/>
              <a:t> </a:t>
            </a:r>
            <a:r>
              <a:rPr lang="en-ID" sz="1700" dirty="0" err="1"/>
              <a:t>metode</a:t>
            </a:r>
            <a:r>
              <a:rPr lang="en-ID" sz="1700" dirty="0"/>
              <a:t> </a:t>
            </a:r>
            <a:r>
              <a:rPr lang="en-ID" sz="1700" dirty="0" err="1"/>
              <a:t>klasifikasi</a:t>
            </a:r>
            <a:r>
              <a:rPr lang="en-ID" sz="1700" dirty="0"/>
              <a:t> yang paling </a:t>
            </a:r>
            <a:r>
              <a:rPr lang="en-ID" sz="1700" dirty="0" err="1"/>
              <a:t>populer</a:t>
            </a:r>
            <a:r>
              <a:rPr lang="en-ID" sz="1700" dirty="0"/>
              <a:t>, </a:t>
            </a:r>
            <a:r>
              <a:rPr lang="en-ID" sz="1700" dirty="0" err="1"/>
              <a:t>karena</a:t>
            </a:r>
            <a:r>
              <a:rPr lang="en-ID" sz="1700" dirty="0"/>
              <a:t> </a:t>
            </a:r>
            <a:r>
              <a:rPr lang="en-ID" sz="1700" dirty="0" err="1"/>
              <a:t>mudah</a:t>
            </a:r>
            <a:r>
              <a:rPr lang="en-ID" sz="1700" dirty="0"/>
              <a:t> </a:t>
            </a:r>
            <a:r>
              <a:rPr lang="en-ID" sz="1700" dirty="0" err="1"/>
              <a:t>untuk</a:t>
            </a:r>
            <a:r>
              <a:rPr lang="en-ID" sz="1700" dirty="0"/>
              <a:t> </a:t>
            </a:r>
            <a:r>
              <a:rPr lang="en-ID" sz="1700" dirty="0" err="1"/>
              <a:t>diinterpretasi</a:t>
            </a:r>
            <a:r>
              <a:rPr lang="en-ID" sz="1700" dirty="0"/>
              <a:t> oleh </a:t>
            </a:r>
            <a:r>
              <a:rPr lang="en-ID" sz="1700" dirty="0" err="1"/>
              <a:t>manusia</a:t>
            </a:r>
            <a:r>
              <a:rPr lang="en-ID" sz="1700" dirty="0"/>
              <a:t>. </a:t>
            </a:r>
            <a:r>
              <a:rPr lang="en-ID" sz="1700" i="1" dirty="0"/>
              <a:t>Decision tree </a:t>
            </a:r>
            <a:r>
              <a:rPr lang="en-ID" sz="1700" dirty="0" err="1"/>
              <a:t>adalah</a:t>
            </a:r>
            <a:r>
              <a:rPr lang="en-ID" sz="1700" dirty="0"/>
              <a:t> model </a:t>
            </a:r>
            <a:r>
              <a:rPr lang="en-ID" sz="1700" dirty="0" err="1"/>
              <a:t>prediksi</a:t>
            </a:r>
            <a:r>
              <a:rPr lang="en-ID" sz="1700" dirty="0"/>
              <a:t> </a:t>
            </a:r>
            <a:r>
              <a:rPr lang="en-ID" sz="1700" dirty="0" err="1"/>
              <a:t>menggunakan</a:t>
            </a:r>
            <a:r>
              <a:rPr lang="en-ID" sz="1700" dirty="0"/>
              <a:t> </a:t>
            </a:r>
            <a:r>
              <a:rPr lang="en-ID" sz="1700" dirty="0" err="1"/>
              <a:t>struktur</a:t>
            </a:r>
            <a:r>
              <a:rPr lang="en-ID" sz="1700" dirty="0"/>
              <a:t> </a:t>
            </a:r>
            <a:r>
              <a:rPr lang="en-ID" sz="1700" dirty="0" err="1"/>
              <a:t>pohon</a:t>
            </a:r>
            <a:r>
              <a:rPr lang="en-ID" sz="1700" dirty="0"/>
              <a:t> </a:t>
            </a:r>
            <a:r>
              <a:rPr lang="en-ID" sz="1700" dirty="0" err="1"/>
              <a:t>atau</a:t>
            </a:r>
            <a:r>
              <a:rPr lang="en-ID" sz="1700" dirty="0"/>
              <a:t> </a:t>
            </a:r>
            <a:r>
              <a:rPr lang="en-ID" sz="1700" dirty="0" err="1"/>
              <a:t>struktur</a:t>
            </a:r>
            <a:r>
              <a:rPr lang="en-ID" sz="1700" dirty="0"/>
              <a:t> </a:t>
            </a:r>
            <a:r>
              <a:rPr lang="en-ID" sz="1700" dirty="0" err="1"/>
              <a:t>berhirarki</a:t>
            </a:r>
            <a:r>
              <a:rPr lang="en-ID" sz="1700" dirty="0"/>
              <a:t>.</a:t>
            </a:r>
          </a:p>
          <a:p>
            <a:r>
              <a:rPr lang="en-ID" sz="1700" dirty="0" err="1"/>
              <a:t>Konsep</a:t>
            </a:r>
            <a:r>
              <a:rPr lang="en-ID" sz="1700" dirty="0"/>
              <a:t> </a:t>
            </a:r>
            <a:r>
              <a:rPr lang="en-ID" sz="1700" dirty="0" err="1"/>
              <a:t>dari</a:t>
            </a:r>
            <a:r>
              <a:rPr lang="en-ID" sz="1700" dirty="0"/>
              <a:t> </a:t>
            </a:r>
            <a:r>
              <a:rPr lang="en-ID" sz="1700" dirty="0" err="1"/>
              <a:t>pohon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 </a:t>
            </a:r>
            <a:r>
              <a:rPr lang="en-ID" sz="1700" dirty="0" err="1"/>
              <a:t>adalah</a:t>
            </a:r>
            <a:r>
              <a:rPr lang="en-ID" sz="1700" dirty="0"/>
              <a:t> </a:t>
            </a:r>
            <a:r>
              <a:rPr lang="en-ID" sz="1700" dirty="0" err="1"/>
              <a:t>mengubah</a:t>
            </a:r>
            <a:r>
              <a:rPr lang="en-ID" sz="1700" dirty="0"/>
              <a:t> data </a:t>
            </a:r>
            <a:r>
              <a:rPr lang="en-ID" sz="1700" dirty="0" err="1"/>
              <a:t>menjadi</a:t>
            </a:r>
            <a:r>
              <a:rPr lang="en-ID" sz="1700" dirty="0"/>
              <a:t> </a:t>
            </a:r>
            <a:r>
              <a:rPr lang="en-ID" sz="1700" i="1" dirty="0"/>
              <a:t>decision tree </a:t>
            </a:r>
            <a:r>
              <a:rPr lang="en-ID" sz="1700" dirty="0"/>
              <a:t>dan </a:t>
            </a:r>
            <a:r>
              <a:rPr lang="en-ID" sz="1700" dirty="0" err="1"/>
              <a:t>aturan-aturan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. </a:t>
            </a:r>
            <a:r>
              <a:rPr lang="en-ID" sz="1700" dirty="0" err="1"/>
              <a:t>Manfaat</a:t>
            </a:r>
            <a:r>
              <a:rPr lang="en-ID" sz="1700" dirty="0"/>
              <a:t> </a:t>
            </a:r>
            <a:r>
              <a:rPr lang="en-ID" sz="1700" dirty="0" err="1"/>
              <a:t>utama</a:t>
            </a:r>
            <a:r>
              <a:rPr lang="en-ID" sz="1700" dirty="0"/>
              <a:t> </a:t>
            </a:r>
            <a:r>
              <a:rPr lang="en-ID" sz="1700" dirty="0" err="1"/>
              <a:t>dari</a:t>
            </a:r>
            <a:r>
              <a:rPr lang="en-ID" sz="1700" dirty="0"/>
              <a:t> </a:t>
            </a:r>
            <a:r>
              <a:rPr lang="en-ID" sz="1700" dirty="0" err="1"/>
              <a:t>penggunaan</a:t>
            </a:r>
            <a:r>
              <a:rPr lang="en-ID" sz="1700" dirty="0"/>
              <a:t> </a:t>
            </a:r>
            <a:r>
              <a:rPr lang="en-ID" sz="1700" i="1" dirty="0"/>
              <a:t>decision tree </a:t>
            </a:r>
            <a:r>
              <a:rPr lang="en-ID" sz="1700" dirty="0" err="1"/>
              <a:t>adalah</a:t>
            </a:r>
            <a:r>
              <a:rPr lang="en-ID" sz="1700" dirty="0"/>
              <a:t> </a:t>
            </a:r>
            <a:r>
              <a:rPr lang="en-ID" sz="1700" dirty="0" err="1"/>
              <a:t>kemampuannya</a:t>
            </a:r>
            <a:r>
              <a:rPr lang="en-ID" sz="1700" dirty="0"/>
              <a:t> </a:t>
            </a:r>
            <a:r>
              <a:rPr lang="en-ID" sz="1700" dirty="0" err="1"/>
              <a:t>untuk</a:t>
            </a:r>
            <a:r>
              <a:rPr lang="en-ID" sz="1700" dirty="0"/>
              <a:t> mem-</a:t>
            </a:r>
            <a:r>
              <a:rPr lang="en-ID" sz="1700" i="1" dirty="0"/>
              <a:t>break down</a:t>
            </a:r>
            <a:r>
              <a:rPr lang="en-ID" sz="1700" dirty="0"/>
              <a:t> proses </a:t>
            </a:r>
            <a:r>
              <a:rPr lang="en-ID" sz="1700" dirty="0" err="1"/>
              <a:t>pengambilan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 yang </a:t>
            </a:r>
            <a:r>
              <a:rPr lang="en-ID" sz="1700" dirty="0" err="1"/>
              <a:t>kompleks</a:t>
            </a:r>
            <a:r>
              <a:rPr lang="en-ID" sz="1700" dirty="0"/>
              <a:t> </a:t>
            </a:r>
            <a:r>
              <a:rPr lang="en-ID" sz="1700" dirty="0" err="1"/>
              <a:t>menjadi</a:t>
            </a:r>
            <a:r>
              <a:rPr lang="en-ID" sz="1700" dirty="0"/>
              <a:t> </a:t>
            </a:r>
            <a:r>
              <a:rPr lang="en-ID" sz="1700" dirty="0" err="1"/>
              <a:t>lebih</a:t>
            </a:r>
            <a:r>
              <a:rPr lang="en-ID" sz="1700" dirty="0"/>
              <a:t> simple, </a:t>
            </a:r>
            <a:r>
              <a:rPr lang="en-ID" sz="1700" dirty="0" err="1"/>
              <a:t>sehingga</a:t>
            </a:r>
            <a:r>
              <a:rPr lang="en-ID" sz="1700" dirty="0"/>
              <a:t> </a:t>
            </a:r>
            <a:r>
              <a:rPr lang="en-ID" sz="1700" dirty="0" err="1"/>
              <a:t>pengambil</a:t>
            </a:r>
            <a:r>
              <a:rPr lang="en-ID" sz="1700" dirty="0"/>
              <a:t> </a:t>
            </a:r>
            <a:r>
              <a:rPr lang="en-ID" sz="1700" dirty="0" err="1"/>
              <a:t>keputusan</a:t>
            </a:r>
            <a:r>
              <a:rPr lang="en-ID" sz="1700" dirty="0"/>
              <a:t> </a:t>
            </a:r>
            <a:r>
              <a:rPr lang="en-ID" sz="1700" dirty="0" err="1"/>
              <a:t>akan</a:t>
            </a:r>
            <a:r>
              <a:rPr lang="en-ID" sz="1700" dirty="0"/>
              <a:t> </a:t>
            </a:r>
            <a:r>
              <a:rPr lang="en-ID" sz="1700" dirty="0" err="1"/>
              <a:t>lebih</a:t>
            </a:r>
            <a:r>
              <a:rPr lang="en-ID" sz="1700" dirty="0"/>
              <a:t> </a:t>
            </a:r>
            <a:r>
              <a:rPr lang="en-ID" sz="1700" dirty="0" err="1"/>
              <a:t>menginterpretasikan</a:t>
            </a:r>
            <a:r>
              <a:rPr lang="en-ID" sz="1700" dirty="0"/>
              <a:t> </a:t>
            </a:r>
            <a:r>
              <a:rPr lang="en-ID" sz="1700" dirty="0" err="1"/>
              <a:t>solusi</a:t>
            </a:r>
            <a:r>
              <a:rPr lang="en-ID" sz="1700" dirty="0"/>
              <a:t> </a:t>
            </a:r>
            <a:r>
              <a:rPr lang="en-ID" sz="1700" dirty="0" err="1"/>
              <a:t>dari</a:t>
            </a:r>
            <a:r>
              <a:rPr lang="en-ID" sz="1700" dirty="0"/>
              <a:t> </a:t>
            </a:r>
            <a:r>
              <a:rPr lang="en-ID" sz="1700" dirty="0" err="1"/>
              <a:t>permasalahan</a:t>
            </a:r>
            <a:r>
              <a:rPr lang="en-ID" sz="1700" dirty="0"/>
              <a:t>.</a:t>
            </a:r>
          </a:p>
          <a:p>
            <a:endParaRPr lang="en-ID" sz="17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8EBC377-FE2F-42E0-B96D-D35A1CDC3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022801"/>
            <a:ext cx="5867400" cy="3240284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A6B42-CBE5-4F86-8073-7C13599F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7A7F508-5C32-E740-8A39-3308AB00770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8268-6020-45EE-AA96-CE91216BC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 dirty="0"/>
              <a:t>Jurusan Teknologi Informasi - Politeknik Negeri Malang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7B853-FEB2-4177-906B-84F1BA41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301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EEDA5-D50C-4B6A-AB3A-781EB532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04451"/>
            <a:ext cx="5867400" cy="3876984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decision tree:</a:t>
            </a:r>
          </a:p>
          <a:p>
            <a:pPr marL="0" indent="0">
              <a:buNone/>
            </a:pPr>
            <a:r>
              <a:rPr lang="id-ID" b="1" dirty="0"/>
              <a:t>1 I</a:t>
            </a:r>
            <a:r>
              <a:rPr lang="en-ID" b="1" dirty="0" err="1"/>
              <a:t>dentifikasi</a:t>
            </a:r>
            <a:r>
              <a:rPr lang="en-ID" b="1" dirty="0"/>
              <a:t> </a:t>
            </a:r>
            <a:r>
              <a:rPr lang="en-ID" b="1" dirty="0" err="1"/>
              <a:t>keputusan</a:t>
            </a:r>
            <a:r>
              <a:rPr lang="en-ID" b="1" dirty="0"/>
              <a:t> </a:t>
            </a:r>
            <a:r>
              <a:rPr lang="en-ID" b="1" dirty="0" err="1"/>
              <a:t>utama</a:t>
            </a:r>
            <a:r>
              <a:rPr lang="en-ID" b="1" dirty="0"/>
              <a:t> yang </a:t>
            </a:r>
            <a:r>
              <a:rPr lang="en-ID" b="1" dirty="0" err="1"/>
              <a:t>ingin</a:t>
            </a:r>
            <a:r>
              <a:rPr lang="en-ID" b="1" dirty="0"/>
              <a:t> </a:t>
            </a:r>
            <a:r>
              <a:rPr lang="en-ID" b="1" dirty="0" err="1"/>
              <a:t>dibuat</a:t>
            </a:r>
            <a:r>
              <a:rPr lang="en-ID" baseline="30000" dirty="0"/>
              <a:t> </a:t>
            </a:r>
            <a:endParaRPr lang="id-ID" baseline="30000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Sebelum</a:t>
            </a:r>
            <a:r>
              <a:rPr lang="en-ID" dirty="0"/>
              <a:t> </a:t>
            </a:r>
            <a:r>
              <a:rPr lang="en-ID" dirty="0" err="1"/>
              <a:t>memulai</a:t>
            </a:r>
            <a:r>
              <a:rPr lang="en-ID" dirty="0"/>
              <a:t>, Anda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diselesaikan</a:t>
            </a:r>
            <a:r>
              <a:rPr lang="en-ID" dirty="0"/>
              <a:t>.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,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Anda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</a:t>
            </a:r>
            <a:r>
              <a:rPr lang="en-ID" dirty="0" err="1"/>
              <a:t>sebaiknya</a:t>
            </a:r>
            <a:r>
              <a:rPr lang="en-ID" dirty="0"/>
              <a:t> </a:t>
            </a:r>
            <a:r>
              <a:rPr lang="en-ID" dirty="0" err="1"/>
              <a:t>dibeli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Berfokuslah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pada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supaya</a:t>
            </a:r>
            <a:r>
              <a:rPr lang="en-ID" dirty="0"/>
              <a:t> Anda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bingung</a:t>
            </a:r>
            <a:r>
              <a:rPr lang="en-ID" dirty="0"/>
              <a:t> dan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jelas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306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A429B6-D288-40F0-8A22-2C03A15D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33359"/>
            <a:ext cx="5867400" cy="4019168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dirty="0"/>
              <a:t>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decision tree:</a:t>
            </a:r>
          </a:p>
          <a:p>
            <a:pPr marL="0" indent="0">
              <a:buNone/>
            </a:pPr>
            <a:r>
              <a:rPr lang="id-ID" b="1" dirty="0"/>
              <a:t>2 </a:t>
            </a:r>
            <a:r>
              <a:rPr lang="en-ID" b="1" dirty="0" err="1"/>
              <a:t>Lakukan</a:t>
            </a:r>
            <a:r>
              <a:rPr lang="en-ID" b="1" dirty="0"/>
              <a:t> </a:t>
            </a:r>
            <a:r>
              <a:rPr lang="en-ID" b="1" dirty="0" err="1"/>
              <a:t>curah</a:t>
            </a:r>
            <a:r>
              <a:rPr lang="en-ID" b="1" dirty="0"/>
              <a:t> </a:t>
            </a:r>
            <a:r>
              <a:rPr lang="en-ID" b="1" dirty="0" err="1"/>
              <a:t>pendapat</a:t>
            </a:r>
            <a:r>
              <a:rPr lang="en-ID" b="1" dirty="0"/>
              <a:t> (</a:t>
            </a:r>
            <a:r>
              <a:rPr lang="en-ID" b="1" i="1" dirty="0"/>
              <a:t>Brainstorm</a:t>
            </a:r>
            <a:r>
              <a:rPr lang="en-ID" b="1" dirty="0"/>
              <a:t>).</a:t>
            </a:r>
            <a:endParaRPr lang="id-ID" b="1" dirty="0"/>
          </a:p>
          <a:p>
            <a:pPr marL="0" indent="0">
              <a:buNone/>
            </a:pPr>
            <a:r>
              <a:rPr lang="en-ID" dirty="0"/>
              <a:t>Curah </a:t>
            </a:r>
            <a:r>
              <a:rPr lang="en-ID" dirty="0" err="1"/>
              <a:t>pendapat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Anda </a:t>
            </a:r>
            <a:r>
              <a:rPr lang="en-ID" dirty="0" err="1"/>
              <a:t>menemukan</a:t>
            </a:r>
            <a:r>
              <a:rPr lang="en-ID" dirty="0"/>
              <a:t> ide-ide </a:t>
            </a:r>
            <a:r>
              <a:rPr lang="en-ID" dirty="0" err="1"/>
              <a:t>baru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 err="1"/>
              <a:t>Tuliskan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berhubungan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dibantu</a:t>
            </a:r>
            <a:r>
              <a:rPr lang="en-ID" dirty="0"/>
              <a:t> oleh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 err="1"/>
              <a:t>Tuliskan</a:t>
            </a:r>
            <a:r>
              <a:rPr lang="en-ID" dirty="0"/>
              <a:t> pada </a:t>
            </a:r>
            <a:r>
              <a:rPr lang="en-ID" dirty="0" err="1"/>
              <a:t>selembar</a:t>
            </a:r>
            <a:r>
              <a:rPr lang="en-ID" dirty="0"/>
              <a:t> </a:t>
            </a:r>
            <a:r>
              <a:rPr lang="en-ID" dirty="0" err="1"/>
              <a:t>kertas</a:t>
            </a:r>
            <a:r>
              <a:rPr lang="en-ID" dirty="0"/>
              <a:t>.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, </a:t>
            </a:r>
            <a:r>
              <a:rPr lang="en-ID" dirty="0" err="1"/>
              <a:t>jika</a:t>
            </a:r>
            <a:r>
              <a:rPr lang="en-ID" dirty="0"/>
              <a:t> Anda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membeli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, </a:t>
            </a:r>
            <a:r>
              <a:rPr lang="en-ID" dirty="0" err="1"/>
              <a:t>variabel-variabel</a:t>
            </a:r>
            <a:r>
              <a:rPr lang="en-ID" dirty="0"/>
              <a:t> Anda </a:t>
            </a:r>
            <a:r>
              <a:rPr lang="en-ID" dirty="0" err="1"/>
              <a:t>adalah</a:t>
            </a:r>
            <a:r>
              <a:rPr lang="en-ID" dirty="0"/>
              <a:t> “</a:t>
            </a:r>
            <a:r>
              <a:rPr lang="en-ID" dirty="0" err="1"/>
              <a:t>harga</a:t>
            </a:r>
            <a:r>
              <a:rPr lang="en-ID" dirty="0"/>
              <a:t>”, “model”, “</a:t>
            </a:r>
            <a:r>
              <a:rPr lang="en-ID" dirty="0" err="1"/>
              <a:t>irit</a:t>
            </a:r>
            <a:r>
              <a:rPr lang="en-ID" dirty="0"/>
              <a:t> </a:t>
            </a:r>
            <a:r>
              <a:rPr lang="en-ID" dirty="0" err="1"/>
              <a:t>bensin</a:t>
            </a:r>
            <a:r>
              <a:rPr lang="en-ID" dirty="0"/>
              <a:t>”, “</a:t>
            </a:r>
            <a:r>
              <a:rPr lang="en-ID" dirty="0" err="1"/>
              <a:t>gaya</a:t>
            </a:r>
            <a:r>
              <a:rPr lang="en-ID" dirty="0"/>
              <a:t>”, dan “</a:t>
            </a:r>
            <a:r>
              <a:rPr lang="en-ID" dirty="0" err="1"/>
              <a:t>opsi</a:t>
            </a:r>
            <a:r>
              <a:rPr lang="en-ID" dirty="0"/>
              <a:t>”.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515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4974E-EF67-42E9-B01E-22960648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7364"/>
            <a:ext cx="5867400" cy="3931157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dirty="0"/>
              <a:t>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langkah-langkah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decision tree:</a:t>
            </a:r>
          </a:p>
          <a:p>
            <a:pPr marL="0" indent="0">
              <a:buNone/>
            </a:pPr>
            <a:r>
              <a:rPr lang="id-ID" b="1" dirty="0"/>
              <a:t>3 </a:t>
            </a:r>
            <a:r>
              <a:rPr lang="en-ID" b="1" dirty="0" err="1"/>
              <a:t>Tentukan</a:t>
            </a:r>
            <a:r>
              <a:rPr lang="en-ID" b="1" dirty="0"/>
              <a:t> </a:t>
            </a:r>
            <a:r>
              <a:rPr lang="en-ID" b="1" dirty="0" err="1"/>
              <a:t>prioritas</a:t>
            </a:r>
            <a:r>
              <a:rPr lang="en-ID" b="1" dirty="0"/>
              <a:t> </a:t>
            </a:r>
            <a:r>
              <a:rPr lang="en-ID" b="1" dirty="0" err="1"/>
              <a:t>variabel-variabel</a:t>
            </a:r>
            <a:r>
              <a:rPr lang="en-ID" b="1" dirty="0"/>
              <a:t> yang Anda </a:t>
            </a:r>
            <a:r>
              <a:rPr lang="en-ID" b="1" dirty="0" err="1"/>
              <a:t>tuliskan</a:t>
            </a:r>
            <a:r>
              <a:rPr lang="en-ID" b="1" dirty="0"/>
              <a:t>.</a:t>
            </a:r>
            <a:r>
              <a:rPr lang="en-ID" dirty="0"/>
              <a:t> </a:t>
            </a:r>
            <a:endParaRPr lang="id-ID" dirty="0"/>
          </a:p>
          <a:p>
            <a:pPr marL="0" indent="0">
              <a:buNone/>
            </a:pPr>
            <a:r>
              <a:rPr lang="en-ID" dirty="0" err="1"/>
              <a:t>Temukan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yang paling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Anda dan </a:t>
            </a:r>
            <a:r>
              <a:rPr lang="en-ID" dirty="0" err="1"/>
              <a:t>tuliskan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berurutan</a:t>
            </a:r>
            <a:r>
              <a:rPr lang="en-ID" dirty="0"/>
              <a:t> (</a:t>
            </a:r>
            <a:r>
              <a:rPr lang="en-ID" dirty="0" err="1"/>
              <a:t>dari</a:t>
            </a:r>
            <a:r>
              <a:rPr lang="en-ID" dirty="0"/>
              <a:t> yang paling </a:t>
            </a:r>
            <a:r>
              <a:rPr lang="en-ID" dirty="0" err="1"/>
              <a:t>penting</a:t>
            </a:r>
            <a:r>
              <a:rPr lang="en-ID" dirty="0"/>
              <a:t>, </a:t>
            </a:r>
            <a:r>
              <a:rPr lang="en-ID" dirty="0" err="1"/>
              <a:t>sampai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). </a:t>
            </a:r>
            <a:endParaRPr lang="id-ID" dirty="0"/>
          </a:p>
          <a:p>
            <a:pPr marL="0" indent="0">
              <a:buNone/>
            </a:pPr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grafik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lawan</a:t>
            </a:r>
            <a:r>
              <a:rPr lang="en-ID" dirty="0"/>
              <a:t> </a:t>
            </a:r>
            <a:r>
              <a:rPr lang="en-ID" dirty="0" err="1"/>
              <a:t>komponen-komponen</a:t>
            </a:r>
            <a:r>
              <a:rPr lang="en-ID" dirty="0"/>
              <a:t> yang </a:t>
            </a:r>
            <a:r>
              <a:rPr lang="en-ID" dirty="0" err="1"/>
              <a:t>dibutuhkan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/>
              <a:t>Keputusan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diletakkan</a:t>
            </a:r>
            <a:r>
              <a:rPr lang="en-ID" dirty="0"/>
              <a:t> di </a:t>
            </a:r>
            <a:r>
              <a:rPr lang="en-ID" dirty="0" err="1"/>
              <a:t>tengah</a:t>
            </a:r>
            <a:r>
              <a:rPr lang="en-ID" dirty="0"/>
              <a:t> (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yang </a:t>
            </a:r>
            <a:r>
              <a:rPr lang="en-ID" dirty="0" err="1"/>
              <a:t>memengaruhi</a:t>
            </a:r>
            <a:r>
              <a:rPr lang="en-ID" dirty="0"/>
              <a:t>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), </a:t>
            </a:r>
            <a:r>
              <a:rPr lang="en-ID" dirty="0" err="1"/>
              <a:t>sementara</a:t>
            </a:r>
            <a:r>
              <a:rPr lang="en-ID" dirty="0"/>
              <a:t> </a:t>
            </a:r>
            <a:r>
              <a:rPr lang="en-ID" dirty="0" err="1"/>
              <a:t>komponen-komponen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bercabang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di </a:t>
            </a:r>
            <a:r>
              <a:rPr lang="en-ID" dirty="0" err="1"/>
              <a:t>tengah</a:t>
            </a:r>
            <a:r>
              <a:rPr lang="en-ID" dirty="0"/>
              <a:t>.</a:t>
            </a:r>
            <a:r>
              <a:rPr lang="en-ID" baseline="30000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membeli</a:t>
            </a:r>
            <a:r>
              <a:rPr lang="en-ID" dirty="0"/>
              <a:t> </a:t>
            </a:r>
            <a:r>
              <a:rPr lang="en-ID" dirty="0" err="1"/>
              <a:t>mobil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terbesar</a:t>
            </a:r>
            <a:r>
              <a:rPr lang="en-ID" dirty="0"/>
              <a:t>,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dan model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faktor-faktor</a:t>
            </a:r>
            <a:r>
              <a:rPr lang="en-ID" dirty="0"/>
              <a:t> yang </a:t>
            </a:r>
            <a:r>
              <a:rPr lang="en-ID" dirty="0" err="1"/>
              <a:t>mempengaruhi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637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900" b="1"/>
              <a:t>Buat </a:t>
            </a:r>
            <a:r>
              <a:rPr lang="en-ID" sz="1900" b="1" err="1"/>
              <a:t>gambar</a:t>
            </a:r>
            <a:r>
              <a:rPr lang="en-ID" sz="1900" b="1"/>
              <a:t> </a:t>
            </a:r>
            <a:r>
              <a:rPr lang="en-ID" sz="1900" b="1" err="1"/>
              <a:t>lingkaran</a:t>
            </a:r>
            <a:r>
              <a:rPr lang="en-ID" sz="1900" b="1"/>
              <a:t>.</a:t>
            </a:r>
            <a:r>
              <a:rPr lang="en-ID" sz="1900"/>
              <a:t> </a:t>
            </a:r>
            <a:endParaRPr lang="id-ID" sz="1900"/>
          </a:p>
          <a:p>
            <a:pPr marL="0" indent="0">
              <a:buNone/>
            </a:pPr>
            <a:r>
              <a:rPr lang="en-ID" sz="1900" err="1"/>
              <a:t>Mulai</a:t>
            </a:r>
            <a:r>
              <a:rPr lang="en-ID" sz="1900"/>
              <a:t> </a:t>
            </a:r>
            <a:r>
              <a:rPr lang="en-ID" sz="1900" err="1"/>
              <a:t>pohon</a:t>
            </a:r>
            <a:r>
              <a:rPr lang="en-ID" sz="1900"/>
              <a:t> </a:t>
            </a:r>
            <a:r>
              <a:rPr lang="en-ID" sz="1900" err="1"/>
              <a:t>keputusan</a:t>
            </a:r>
            <a:r>
              <a:rPr lang="en-ID" sz="1900"/>
              <a:t> </a:t>
            </a:r>
            <a:r>
              <a:rPr lang="en-ID" sz="1900" err="1"/>
              <a:t>dengan</a:t>
            </a:r>
            <a:r>
              <a:rPr lang="en-ID" sz="1900"/>
              <a:t> </a:t>
            </a:r>
            <a:r>
              <a:rPr lang="en-ID" sz="1900" err="1"/>
              <a:t>menggambar</a:t>
            </a:r>
            <a:r>
              <a:rPr lang="en-ID" sz="1900"/>
              <a:t> </a:t>
            </a:r>
            <a:r>
              <a:rPr lang="en-ID" sz="1900" err="1"/>
              <a:t>lingkaran</a:t>
            </a:r>
            <a:r>
              <a:rPr lang="en-ID" sz="1900"/>
              <a:t> </a:t>
            </a:r>
            <a:r>
              <a:rPr lang="en-ID" sz="1900" err="1"/>
              <a:t>atau</a:t>
            </a:r>
            <a:r>
              <a:rPr lang="en-ID" sz="1900"/>
              <a:t> </a:t>
            </a:r>
            <a:r>
              <a:rPr lang="en-ID" sz="1900" err="1"/>
              <a:t>kotak</a:t>
            </a:r>
            <a:r>
              <a:rPr lang="en-ID" sz="1900"/>
              <a:t>, pada </a:t>
            </a:r>
            <a:r>
              <a:rPr lang="en-ID" sz="1900" err="1"/>
              <a:t>satu</a:t>
            </a:r>
            <a:r>
              <a:rPr lang="en-ID" sz="1900"/>
              <a:t> </a:t>
            </a:r>
            <a:r>
              <a:rPr lang="en-ID" sz="1900" err="1"/>
              <a:t>sisi</a:t>
            </a:r>
            <a:r>
              <a:rPr lang="en-ID" sz="1900"/>
              <a:t> </a:t>
            </a:r>
            <a:r>
              <a:rPr lang="en-ID" sz="1900" err="1"/>
              <a:t>kertas</a:t>
            </a:r>
            <a:r>
              <a:rPr lang="en-ID" sz="1900"/>
              <a:t>. </a:t>
            </a:r>
            <a:r>
              <a:rPr lang="en-ID" sz="1900" err="1"/>
              <a:t>Berikan</a:t>
            </a:r>
            <a:r>
              <a:rPr lang="en-ID" sz="1900"/>
              <a:t> label </a:t>
            </a:r>
            <a:r>
              <a:rPr lang="en-ID" sz="1900" err="1"/>
              <a:t>untuk</a:t>
            </a:r>
            <a:r>
              <a:rPr lang="en-ID" sz="1900"/>
              <a:t> </a:t>
            </a:r>
            <a:r>
              <a:rPr lang="en-ID" sz="1900" err="1"/>
              <a:t>melambangkan</a:t>
            </a:r>
            <a:r>
              <a:rPr lang="en-ID" sz="1900"/>
              <a:t> </a:t>
            </a:r>
            <a:r>
              <a:rPr lang="en-ID" sz="1900" err="1"/>
              <a:t>variabel</a:t>
            </a:r>
            <a:r>
              <a:rPr lang="en-ID" sz="1900"/>
              <a:t> </a:t>
            </a:r>
            <a:r>
              <a:rPr lang="en-ID" sz="1900" err="1"/>
              <a:t>terpenting</a:t>
            </a:r>
            <a:r>
              <a:rPr lang="en-ID" sz="1900"/>
              <a:t> </a:t>
            </a:r>
            <a:r>
              <a:rPr lang="en-ID" sz="1900" err="1"/>
              <a:t>dalam</a:t>
            </a:r>
            <a:r>
              <a:rPr lang="en-ID" sz="1900"/>
              <a:t> </a:t>
            </a:r>
            <a:r>
              <a:rPr lang="en-ID" sz="1900" err="1"/>
              <a:t>pohon</a:t>
            </a:r>
            <a:r>
              <a:rPr lang="en-ID" sz="1900"/>
              <a:t> </a:t>
            </a:r>
            <a:r>
              <a:rPr lang="en-ID" sz="1900" err="1"/>
              <a:t>keputusan</a:t>
            </a:r>
            <a:endParaRPr lang="id-ID" sz="1900"/>
          </a:p>
          <a:p>
            <a:pPr marL="0" indent="0">
              <a:buNone/>
            </a:pPr>
            <a:endParaRPr lang="id-ID" sz="1900"/>
          </a:p>
          <a:p>
            <a:pPr marL="0" indent="0">
              <a:buNone/>
            </a:pPr>
            <a:r>
              <a:rPr lang="en-ID" sz="1900" b="1"/>
              <a:t>Buat garis.</a:t>
            </a:r>
            <a:endParaRPr lang="id-ID" sz="1900" b="1"/>
          </a:p>
          <a:p>
            <a:pPr marL="0" indent="0">
              <a:buNone/>
            </a:pPr>
            <a:r>
              <a:rPr lang="en-ID" sz="1900" err="1"/>
              <a:t>Buatlah</a:t>
            </a:r>
            <a:r>
              <a:rPr lang="en-ID" sz="1900"/>
              <a:t> minimal 2 garis dan </a:t>
            </a:r>
            <a:r>
              <a:rPr lang="en-ID" sz="1900" err="1"/>
              <a:t>maksimal</a:t>
            </a:r>
            <a:r>
              <a:rPr lang="en-ID" sz="1900"/>
              <a:t> 4 garis yang </a:t>
            </a:r>
            <a:r>
              <a:rPr lang="en-ID" sz="1900" err="1"/>
              <a:t>mengarah</a:t>
            </a:r>
            <a:r>
              <a:rPr lang="en-ID" sz="1900"/>
              <a:t> </a:t>
            </a:r>
            <a:r>
              <a:rPr lang="en-ID" sz="1900" err="1"/>
              <a:t>keluar</a:t>
            </a:r>
            <a:r>
              <a:rPr lang="en-ID" sz="1900"/>
              <a:t> </a:t>
            </a:r>
            <a:r>
              <a:rPr lang="en-ID" sz="1900" err="1"/>
              <a:t>dari</a:t>
            </a:r>
            <a:r>
              <a:rPr lang="en-ID" sz="1900"/>
              <a:t> </a:t>
            </a:r>
            <a:r>
              <a:rPr lang="en-ID" sz="1900" err="1"/>
              <a:t>variabel</a:t>
            </a:r>
            <a:r>
              <a:rPr lang="en-ID" sz="1900"/>
              <a:t> </a:t>
            </a:r>
            <a:r>
              <a:rPr lang="en-ID" sz="1900" err="1"/>
              <a:t>pertama</a:t>
            </a:r>
            <a:r>
              <a:rPr lang="en-ID" sz="1900"/>
              <a:t>. Beri label pada </a:t>
            </a:r>
            <a:r>
              <a:rPr lang="en-ID" sz="1900" err="1"/>
              <a:t>tiap</a:t>
            </a:r>
            <a:r>
              <a:rPr lang="en-ID" sz="1900"/>
              <a:t> garis </a:t>
            </a:r>
            <a:r>
              <a:rPr lang="en-ID" sz="1900" err="1"/>
              <a:t>untuk</a:t>
            </a:r>
            <a:r>
              <a:rPr lang="en-ID" sz="1900"/>
              <a:t> </a:t>
            </a:r>
            <a:r>
              <a:rPr lang="en-ID" sz="1900" err="1"/>
              <a:t>mewakili</a:t>
            </a:r>
            <a:r>
              <a:rPr lang="en-ID" sz="1900"/>
              <a:t> </a:t>
            </a:r>
            <a:r>
              <a:rPr lang="en-ID" sz="1900" err="1"/>
              <a:t>opsi</a:t>
            </a:r>
            <a:r>
              <a:rPr lang="en-ID" sz="1900"/>
              <a:t> </a:t>
            </a:r>
            <a:r>
              <a:rPr lang="en-ID" sz="1900" err="1"/>
              <a:t>atau</a:t>
            </a:r>
            <a:r>
              <a:rPr lang="en-ID" sz="1900"/>
              <a:t> </a:t>
            </a:r>
            <a:r>
              <a:rPr lang="en-ID" sz="1900" err="1"/>
              <a:t>rentang</a:t>
            </a:r>
            <a:r>
              <a:rPr lang="en-ID" sz="1900"/>
              <a:t> </a:t>
            </a:r>
            <a:r>
              <a:rPr lang="en-ID" sz="1900" err="1"/>
              <a:t>opsi</a:t>
            </a:r>
            <a:r>
              <a:rPr lang="en-ID" sz="1900"/>
              <a:t> yang </a:t>
            </a:r>
            <a:r>
              <a:rPr lang="en-ID" sz="1900" err="1"/>
              <a:t>diturunkan</a:t>
            </a:r>
            <a:r>
              <a:rPr lang="en-ID" sz="1900"/>
              <a:t> </a:t>
            </a:r>
            <a:r>
              <a:rPr lang="en-ID" sz="1900" err="1"/>
              <a:t>dari</a:t>
            </a:r>
            <a:r>
              <a:rPr lang="en-ID" sz="1900"/>
              <a:t> </a:t>
            </a:r>
            <a:r>
              <a:rPr lang="en-ID" sz="1900" err="1"/>
              <a:t>variabel</a:t>
            </a:r>
            <a:r>
              <a:rPr lang="en-ID" sz="1900"/>
              <a:t> </a:t>
            </a:r>
            <a:r>
              <a:rPr lang="en-ID" sz="1900" err="1"/>
              <a:t>tersebut</a:t>
            </a:r>
            <a:r>
              <a:rPr lang="en-ID" sz="1900"/>
              <a:t>. </a:t>
            </a:r>
            <a:endParaRPr lang="id-ID" sz="1900"/>
          </a:p>
          <a:p>
            <a:pPr marL="0" indent="0">
              <a:buNone/>
            </a:pPr>
            <a:r>
              <a:rPr lang="en-ID" sz="1900" err="1"/>
              <a:t>Misalnya</a:t>
            </a:r>
            <a:r>
              <a:rPr lang="en-ID" sz="1900"/>
              <a:t>, </a:t>
            </a:r>
            <a:r>
              <a:rPr lang="en-ID" sz="1900" err="1"/>
              <a:t>dari</a:t>
            </a:r>
            <a:r>
              <a:rPr lang="en-ID" sz="1900"/>
              <a:t> </a:t>
            </a:r>
            <a:r>
              <a:rPr lang="en-ID" sz="1900" err="1"/>
              <a:t>lingkaran</a:t>
            </a:r>
            <a:r>
              <a:rPr lang="en-ID" sz="1900"/>
              <a:t> “</a:t>
            </a:r>
            <a:r>
              <a:rPr lang="en-ID" sz="1900" err="1"/>
              <a:t>harga</a:t>
            </a:r>
            <a:r>
              <a:rPr lang="en-ID" sz="1900"/>
              <a:t>”, buat </a:t>
            </a:r>
            <a:r>
              <a:rPr lang="en-ID" sz="1900" err="1"/>
              <a:t>tiga</a:t>
            </a:r>
            <a:r>
              <a:rPr lang="en-ID" sz="1900"/>
              <a:t> </a:t>
            </a:r>
            <a:r>
              <a:rPr lang="en-ID" sz="1900" err="1"/>
              <a:t>panah</a:t>
            </a:r>
            <a:r>
              <a:rPr lang="en-ID" sz="1900"/>
              <a:t> yang masing-masing </a:t>
            </a:r>
            <a:r>
              <a:rPr lang="en-ID" sz="1900" err="1"/>
              <a:t>diberi</a:t>
            </a:r>
            <a:r>
              <a:rPr lang="en-ID" sz="1900"/>
              <a:t> label “di </a:t>
            </a:r>
            <a:r>
              <a:rPr lang="en-ID" sz="1900" err="1"/>
              <a:t>bawah</a:t>
            </a:r>
            <a:r>
              <a:rPr lang="en-ID" sz="1900"/>
              <a:t> 100 </a:t>
            </a:r>
            <a:r>
              <a:rPr lang="en-ID" sz="1900" err="1"/>
              <a:t>juta</a:t>
            </a:r>
            <a:r>
              <a:rPr lang="en-ID" sz="1900"/>
              <a:t>”, “100 </a:t>
            </a:r>
            <a:r>
              <a:rPr lang="en-ID" sz="1900" err="1"/>
              <a:t>juta</a:t>
            </a:r>
            <a:r>
              <a:rPr lang="en-ID" sz="1900"/>
              <a:t> </a:t>
            </a:r>
            <a:r>
              <a:rPr lang="en-ID" sz="1900" err="1"/>
              <a:t>sampai</a:t>
            </a:r>
            <a:r>
              <a:rPr lang="en-ID" sz="1900"/>
              <a:t> 200 </a:t>
            </a:r>
            <a:r>
              <a:rPr lang="en-ID" sz="1900" err="1"/>
              <a:t>juta</a:t>
            </a:r>
            <a:r>
              <a:rPr lang="en-ID" sz="1900"/>
              <a:t>”, dan “di </a:t>
            </a:r>
            <a:r>
              <a:rPr lang="en-ID" sz="1900" err="1"/>
              <a:t>atas</a:t>
            </a:r>
            <a:r>
              <a:rPr lang="en-ID" sz="1900"/>
              <a:t> 200 </a:t>
            </a:r>
            <a:r>
              <a:rPr lang="en-ID" sz="1900" err="1"/>
              <a:t>juta</a:t>
            </a:r>
            <a:r>
              <a:rPr lang="en-ID" sz="1900"/>
              <a:t>”.</a:t>
            </a:r>
            <a:endParaRPr lang="en-US" sz="19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0B1E1-CF2C-494D-AAB1-BE5A57D8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579" y="1108923"/>
            <a:ext cx="5808642" cy="5068040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3805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97" y="360927"/>
            <a:ext cx="4451684" cy="1371600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Topik</a:t>
            </a:r>
            <a:r>
              <a:rPr lang="en-US" sz="3200" dirty="0"/>
              <a:t> </a:t>
            </a:r>
            <a:r>
              <a:rPr lang="en-US" sz="3200" dirty="0" err="1"/>
              <a:t>Pembahasan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7516C0-9B47-487C-A628-231F8A8F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79" b="679"/>
          <a:stretch/>
        </p:blipFill>
        <p:spPr bwMode="auto">
          <a:xfrm>
            <a:off x="1512525" y="1796627"/>
            <a:ext cx="1283065" cy="126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2421D9-1E76-4697-A02C-ADBE0F66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 bwMode="auto">
          <a:xfrm>
            <a:off x="1618277" y="424866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48F06E-7A3B-4BDB-A51F-A5D56B0C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 bwMode="auto">
          <a:xfrm>
            <a:off x="6818199" y="1913281"/>
            <a:ext cx="1283065" cy="11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848A70B-7ABA-4764-B5AC-79E4444AA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 bwMode="auto">
          <a:xfrm>
            <a:off x="7029702" y="4248660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A94E8-BCB4-4AC5-B0D9-D32B86F1223D}"/>
              </a:ext>
            </a:extLst>
          </p:cNvPr>
          <p:cNvSpPr txBox="1"/>
          <p:nvPr/>
        </p:nvSpPr>
        <p:spPr>
          <a:xfrm>
            <a:off x="2801382" y="2211976"/>
            <a:ext cx="2114299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id-ID" sz="3200" b="1" u="none" dirty="0"/>
              <a:t>Metode </a:t>
            </a:r>
          </a:p>
          <a:p>
            <a:pPr algn="l"/>
            <a:r>
              <a:rPr lang="id-ID" sz="3200" b="1" u="none" dirty="0"/>
              <a:t>Matematis</a:t>
            </a:r>
            <a:endParaRPr lang="en-ID" sz="8800" b="1" u="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9B7D3-42A7-4C77-A41C-A094E8EC8EE7}"/>
              </a:ext>
            </a:extLst>
          </p:cNvPr>
          <p:cNvSpPr txBox="1"/>
          <p:nvPr/>
        </p:nvSpPr>
        <p:spPr>
          <a:xfrm>
            <a:off x="2801382" y="4530060"/>
            <a:ext cx="2114299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pPr algn="l"/>
            <a:r>
              <a:rPr lang="id-ID" sz="3200" b="1" u="none" dirty="0"/>
              <a:t>Probabilitas</a:t>
            </a:r>
            <a:endParaRPr lang="en-ID" sz="8800" b="1" u="non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7F998-787D-484E-9F9C-FF92E8A88A3F}"/>
              </a:ext>
            </a:extLst>
          </p:cNvPr>
          <p:cNvSpPr txBox="1"/>
          <p:nvPr/>
        </p:nvSpPr>
        <p:spPr>
          <a:xfrm>
            <a:off x="8333468" y="2211976"/>
            <a:ext cx="2114299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id-ID" sz="3200" b="1" u="none" dirty="0"/>
              <a:t>Metode</a:t>
            </a:r>
          </a:p>
          <a:p>
            <a:pPr algn="l"/>
            <a:r>
              <a:rPr lang="id-ID" sz="3200" b="1" dirty="0"/>
              <a:t>Grafis</a:t>
            </a:r>
            <a:endParaRPr lang="en-ID" sz="8800" b="1" u="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DC1E3-E606-45EA-95B5-734F3137AF2C}"/>
              </a:ext>
            </a:extLst>
          </p:cNvPr>
          <p:cNvSpPr txBox="1"/>
          <p:nvPr/>
        </p:nvSpPr>
        <p:spPr>
          <a:xfrm>
            <a:off x="8333468" y="4530060"/>
            <a:ext cx="2114299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id-ID" sz="3200" b="1" u="none" dirty="0"/>
              <a:t>Pohon </a:t>
            </a:r>
          </a:p>
          <a:p>
            <a:pPr algn="l"/>
            <a:r>
              <a:rPr lang="id-ID" sz="3200" b="1" dirty="0"/>
              <a:t>Keputusan</a:t>
            </a:r>
            <a:endParaRPr lang="en-ID" sz="8800" b="1" u="none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200"/>
            <a:ext cx="4892566" cy="1427972"/>
          </a:xfrm>
        </p:spPr>
        <p:txBody>
          <a:bodyPr anchor="b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385E4-1723-4639-9480-492E84D9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326957"/>
            <a:ext cx="6856412" cy="4576654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2057399"/>
            <a:ext cx="4892566" cy="41857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b="1"/>
              <a:t>Buat </a:t>
            </a:r>
            <a:r>
              <a:rPr lang="en-ID" b="1" err="1"/>
              <a:t>lingkaran</a:t>
            </a:r>
            <a:r>
              <a:rPr lang="en-ID" b="1"/>
              <a:t> </a:t>
            </a:r>
            <a:r>
              <a:rPr lang="en-ID" b="1" err="1"/>
              <a:t>atau</a:t>
            </a:r>
            <a:r>
              <a:rPr lang="en-ID" b="1"/>
              <a:t> </a:t>
            </a:r>
            <a:r>
              <a:rPr lang="en-ID" b="1" err="1"/>
              <a:t>kotak</a:t>
            </a:r>
            <a:r>
              <a:rPr lang="en-ID" b="1"/>
              <a:t> di </a:t>
            </a:r>
            <a:r>
              <a:rPr lang="en-ID" b="1" err="1"/>
              <a:t>setiap</a:t>
            </a:r>
            <a:r>
              <a:rPr lang="en-ID" b="1"/>
              <a:t> </a:t>
            </a:r>
            <a:r>
              <a:rPr lang="en-ID" b="1" err="1"/>
              <a:t>akhir</a:t>
            </a:r>
            <a:r>
              <a:rPr lang="en-ID" b="1"/>
              <a:t> garis.</a:t>
            </a:r>
            <a:r>
              <a:rPr lang="en-ID"/>
              <a:t> </a:t>
            </a:r>
            <a:endParaRPr lang="id-ID"/>
          </a:p>
          <a:p>
            <a:pPr>
              <a:buFont typeface="Arial" panose="020B0604020202020204" pitchFamily="34" charset="0"/>
              <a:buChar char="•"/>
            </a:pPr>
            <a:r>
              <a:rPr lang="en-ID" err="1"/>
              <a:t>Lingkaran</a:t>
            </a:r>
            <a:r>
              <a:rPr lang="en-ID"/>
              <a:t> </a:t>
            </a:r>
            <a:r>
              <a:rPr lang="en-ID" err="1"/>
              <a:t>atau</a:t>
            </a:r>
            <a:r>
              <a:rPr lang="en-ID"/>
              <a:t> </a:t>
            </a:r>
            <a:r>
              <a:rPr lang="en-ID" err="1"/>
              <a:t>kotak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 </a:t>
            </a:r>
            <a:r>
              <a:rPr lang="en-ID" err="1"/>
              <a:t>mewakili</a:t>
            </a:r>
            <a:r>
              <a:rPr lang="en-ID"/>
              <a:t> </a:t>
            </a:r>
            <a:r>
              <a:rPr lang="en-ID" err="1"/>
              <a:t>prioritas</a:t>
            </a:r>
            <a:r>
              <a:rPr lang="en-ID"/>
              <a:t> </a:t>
            </a:r>
            <a:r>
              <a:rPr lang="en-ID" err="1"/>
              <a:t>selanjutnya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daftar </a:t>
            </a:r>
            <a:r>
              <a:rPr lang="en-ID" err="1"/>
              <a:t>variabel</a:t>
            </a:r>
            <a:r>
              <a:rPr lang="en-ID"/>
              <a:t> Anda. Gambar garis yang </a:t>
            </a:r>
            <a:r>
              <a:rPr lang="en-ID" err="1"/>
              <a:t>keluar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</a:t>
            </a:r>
            <a:r>
              <a:rPr lang="en-ID" err="1"/>
              <a:t>tiap</a:t>
            </a:r>
            <a:r>
              <a:rPr lang="en-ID"/>
              <a:t> </a:t>
            </a:r>
            <a:r>
              <a:rPr lang="en-ID" err="1"/>
              <a:t>lingkaran-lingkaran</a:t>
            </a:r>
            <a:r>
              <a:rPr lang="en-ID"/>
              <a:t> </a:t>
            </a:r>
            <a:r>
              <a:rPr lang="en-ID" err="1"/>
              <a:t>tersebut</a:t>
            </a:r>
            <a:r>
              <a:rPr lang="en-ID"/>
              <a:t> yang </a:t>
            </a:r>
            <a:r>
              <a:rPr lang="en-ID" err="1"/>
              <a:t>mewakili</a:t>
            </a:r>
            <a:r>
              <a:rPr lang="en-ID"/>
              <a:t> </a:t>
            </a:r>
            <a:r>
              <a:rPr lang="en-ID" err="1"/>
              <a:t>opsi</a:t>
            </a:r>
            <a:r>
              <a:rPr lang="en-ID"/>
              <a:t> </a:t>
            </a:r>
            <a:r>
              <a:rPr lang="en-ID" err="1"/>
              <a:t>berikutnya</a:t>
            </a:r>
            <a:r>
              <a:rPr lang="en-ID"/>
              <a:t>. </a:t>
            </a:r>
            <a:endParaRPr lang="id-ID"/>
          </a:p>
          <a:p>
            <a:pPr>
              <a:buFont typeface="Arial" panose="020B0604020202020204" pitchFamily="34" charset="0"/>
              <a:buChar char="•"/>
            </a:pPr>
            <a:r>
              <a:rPr lang="en-ID" err="1"/>
              <a:t>Biasanya</a:t>
            </a:r>
            <a:r>
              <a:rPr lang="en-ID"/>
              <a:t>, </a:t>
            </a:r>
            <a:r>
              <a:rPr lang="en-ID" err="1"/>
              <a:t>tiap</a:t>
            </a:r>
            <a:r>
              <a:rPr lang="en-ID"/>
              <a:t> </a:t>
            </a:r>
            <a:r>
              <a:rPr lang="en-ID" err="1"/>
              <a:t>kotak</a:t>
            </a:r>
            <a:r>
              <a:rPr lang="en-ID"/>
              <a:t>/</a:t>
            </a:r>
            <a:r>
              <a:rPr lang="en-ID" err="1"/>
              <a:t>lingkaran</a:t>
            </a:r>
            <a:r>
              <a:rPr lang="en-ID"/>
              <a:t> </a:t>
            </a:r>
            <a:r>
              <a:rPr lang="en-ID" err="1"/>
              <a:t>berisi</a:t>
            </a:r>
            <a:r>
              <a:rPr lang="en-ID"/>
              <a:t> </a:t>
            </a:r>
            <a:r>
              <a:rPr lang="en-ID" err="1"/>
              <a:t>opsi</a:t>
            </a:r>
            <a:r>
              <a:rPr lang="en-ID"/>
              <a:t> </a:t>
            </a:r>
            <a:r>
              <a:rPr lang="en-ID" err="1"/>
              <a:t>khusus</a:t>
            </a:r>
            <a:r>
              <a:rPr lang="en-ID"/>
              <a:t> yang </a:t>
            </a:r>
            <a:r>
              <a:rPr lang="en-ID" err="1"/>
              <a:t>berbeda-beda</a:t>
            </a:r>
            <a:r>
              <a:rPr lang="en-ID"/>
              <a:t> </a:t>
            </a:r>
            <a:r>
              <a:rPr lang="en-ID" err="1"/>
              <a:t>berdasarkan</a:t>
            </a:r>
            <a:r>
              <a:rPr lang="en-ID"/>
              <a:t> parameter yang </a:t>
            </a:r>
            <a:r>
              <a:rPr lang="en-ID" err="1"/>
              <a:t>dipilih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</a:t>
            </a:r>
            <a:r>
              <a:rPr lang="en-ID" err="1"/>
              <a:t>keputusan</a:t>
            </a:r>
            <a:r>
              <a:rPr lang="en-ID"/>
              <a:t> </a:t>
            </a:r>
            <a:r>
              <a:rPr lang="en-ID" err="1"/>
              <a:t>pertama</a:t>
            </a:r>
            <a:r>
              <a:rPr lang="en-ID"/>
              <a:t>.</a:t>
            </a:r>
            <a:endParaRPr lang="id-ID" baseline="30000"/>
          </a:p>
          <a:p>
            <a:pPr>
              <a:buFont typeface="Arial" panose="020B0604020202020204" pitchFamily="34" charset="0"/>
              <a:buChar char="•"/>
            </a:pPr>
            <a:r>
              <a:rPr lang="en-ID" err="1"/>
              <a:t>Sebagai</a:t>
            </a:r>
            <a:r>
              <a:rPr lang="en-ID"/>
              <a:t> </a:t>
            </a:r>
            <a:r>
              <a:rPr lang="en-ID" err="1"/>
              <a:t>contoh</a:t>
            </a:r>
            <a:r>
              <a:rPr lang="en-ID"/>
              <a:t>, </a:t>
            </a:r>
            <a:r>
              <a:rPr lang="en-ID" err="1"/>
              <a:t>tiap</a:t>
            </a:r>
            <a:r>
              <a:rPr lang="en-ID"/>
              <a:t> </a:t>
            </a:r>
            <a:r>
              <a:rPr lang="en-ID" err="1"/>
              <a:t>kotak</a:t>
            </a:r>
            <a:r>
              <a:rPr lang="en-ID"/>
              <a:t> </a:t>
            </a:r>
            <a:r>
              <a:rPr lang="en-ID" err="1"/>
              <a:t>akan</a:t>
            </a:r>
            <a:r>
              <a:rPr lang="en-ID"/>
              <a:t> </a:t>
            </a:r>
            <a:r>
              <a:rPr lang="en-ID" err="1"/>
              <a:t>berlabel</a:t>
            </a:r>
            <a:r>
              <a:rPr lang="en-ID"/>
              <a:t> “</a:t>
            </a:r>
            <a:r>
              <a:rPr lang="en-ID" err="1"/>
              <a:t>irit</a:t>
            </a:r>
            <a:r>
              <a:rPr lang="en-ID"/>
              <a:t> </a:t>
            </a:r>
            <a:r>
              <a:rPr lang="en-ID" err="1"/>
              <a:t>bensin</a:t>
            </a:r>
            <a:r>
              <a:rPr lang="en-ID"/>
              <a:t>”. Karena </a:t>
            </a:r>
            <a:r>
              <a:rPr lang="en-ID" err="1"/>
              <a:t>mobil</a:t>
            </a:r>
            <a:r>
              <a:rPr lang="en-ID"/>
              <a:t> yang </a:t>
            </a:r>
            <a:r>
              <a:rPr lang="en-ID" err="1"/>
              <a:t>murah</a:t>
            </a:r>
            <a:r>
              <a:rPr lang="en-ID"/>
              <a:t> </a:t>
            </a:r>
            <a:r>
              <a:rPr lang="en-ID" err="1"/>
              <a:t>biasanya</a:t>
            </a:r>
            <a:r>
              <a:rPr lang="en-ID"/>
              <a:t> </a:t>
            </a:r>
            <a:r>
              <a:rPr lang="en-ID" err="1"/>
              <a:t>memiliki</a:t>
            </a:r>
            <a:r>
              <a:rPr lang="en-ID"/>
              <a:t> </a:t>
            </a:r>
            <a:r>
              <a:rPr lang="en-ID" err="1"/>
              <a:t>jarak</a:t>
            </a:r>
            <a:r>
              <a:rPr lang="en-ID"/>
              <a:t> </a:t>
            </a:r>
            <a:r>
              <a:rPr lang="en-ID" err="1"/>
              <a:t>tempuh</a:t>
            </a:r>
            <a:r>
              <a:rPr lang="en-ID"/>
              <a:t> </a:t>
            </a:r>
            <a:r>
              <a:rPr lang="en-ID" err="1"/>
              <a:t>bensin</a:t>
            </a:r>
            <a:r>
              <a:rPr lang="en-ID"/>
              <a:t> yang </a:t>
            </a:r>
            <a:r>
              <a:rPr lang="en-ID" err="1"/>
              <a:t>rendah</a:t>
            </a:r>
            <a:r>
              <a:rPr lang="en-ID"/>
              <a:t>, 2-4 </a:t>
            </a:r>
            <a:r>
              <a:rPr lang="en-ID" err="1"/>
              <a:t>pilihan</a:t>
            </a:r>
            <a:r>
              <a:rPr lang="en-ID"/>
              <a:t> yang </a:t>
            </a:r>
            <a:r>
              <a:rPr lang="en-ID" err="1"/>
              <a:t>keluar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</a:t>
            </a:r>
            <a:r>
              <a:rPr lang="en-ID" err="1"/>
              <a:t>lingkaran</a:t>
            </a:r>
            <a:r>
              <a:rPr lang="en-ID"/>
              <a:t> “</a:t>
            </a:r>
            <a:r>
              <a:rPr lang="en-ID" err="1"/>
              <a:t>irit</a:t>
            </a:r>
            <a:r>
              <a:rPr lang="en-ID"/>
              <a:t> </a:t>
            </a:r>
            <a:r>
              <a:rPr lang="en-ID" err="1"/>
              <a:t>bensin</a:t>
            </a:r>
            <a:r>
              <a:rPr lang="en-ID"/>
              <a:t>” </a:t>
            </a:r>
            <a:r>
              <a:rPr lang="en-ID" err="1"/>
              <a:t>akan</a:t>
            </a:r>
            <a:r>
              <a:rPr lang="en-ID"/>
              <a:t> </a:t>
            </a:r>
            <a:r>
              <a:rPr lang="en-ID" err="1"/>
              <a:t>mewakili</a:t>
            </a:r>
            <a:r>
              <a:rPr lang="en-ID"/>
              <a:t> </a:t>
            </a:r>
            <a:r>
              <a:rPr lang="en-ID" err="1"/>
              <a:t>rentang</a:t>
            </a:r>
            <a:r>
              <a:rPr lang="en-ID"/>
              <a:t> yang </a:t>
            </a:r>
            <a:r>
              <a:rPr lang="en-ID" err="1"/>
              <a:t>berbeda</a:t>
            </a:r>
            <a:r>
              <a:rPr lang="en-ID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2334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1519AC-E7DE-4114-ADD1-2FFC1C44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b="1" dirty="0">
                <a:effectLst/>
              </a:rPr>
              <a:t>Cara </a:t>
            </a:r>
            <a:r>
              <a:rPr lang="en-ID" b="1" dirty="0" err="1">
                <a:effectLst/>
              </a:rPr>
              <a:t>Membuat</a:t>
            </a:r>
            <a:r>
              <a:rPr lang="en-ID" b="1" dirty="0">
                <a:effectLst/>
              </a:rPr>
              <a:t> Decision Tree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0B48FC-2F9A-44DA-A149-398630AB6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6024"/>
            <a:ext cx="5867400" cy="4033837"/>
          </a:xfrm>
          <a:prstGeom prst="rect">
            <a:avLst/>
          </a:prstGeom>
          <a:noFill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075844-210C-4F61-974F-C8CAE0BF9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08923"/>
            <a:ext cx="5867400" cy="50680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D" b="1" dirty="0" err="1"/>
              <a:t>Lanjutkan</a:t>
            </a:r>
            <a:r>
              <a:rPr lang="en-ID" b="1" dirty="0"/>
              <a:t> </a:t>
            </a:r>
            <a:r>
              <a:rPr lang="en-ID" b="1" dirty="0" err="1"/>
              <a:t>menambah</a:t>
            </a:r>
            <a:r>
              <a:rPr lang="en-ID" b="1" dirty="0"/>
              <a:t> </a:t>
            </a:r>
            <a:r>
              <a:rPr lang="en-ID" b="1" dirty="0" err="1"/>
              <a:t>kotak</a:t>
            </a:r>
            <a:r>
              <a:rPr lang="en-ID" b="1" dirty="0"/>
              <a:t>/</a:t>
            </a:r>
            <a:r>
              <a:rPr lang="en-ID" b="1" dirty="0" err="1"/>
              <a:t>lingkaran</a:t>
            </a:r>
            <a:r>
              <a:rPr lang="en-ID" b="1" dirty="0"/>
              <a:t> dan garis.</a:t>
            </a:r>
            <a:r>
              <a:rPr lang="en-ID" dirty="0"/>
              <a:t> </a:t>
            </a:r>
            <a:endParaRPr lang="id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Terus </a:t>
            </a:r>
            <a:r>
              <a:rPr lang="en-ID" dirty="0" err="1"/>
              <a:t>tambahkan</a:t>
            </a:r>
            <a:r>
              <a:rPr lang="en-ID" dirty="0"/>
              <a:t> diagram </a:t>
            </a:r>
            <a:r>
              <a:rPr lang="en-ID" dirty="0" err="1"/>
              <a:t>alir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Anda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matriks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Anda.</a:t>
            </a:r>
            <a:r>
              <a:rPr lang="en-ID" baseline="30000" dirty="0"/>
              <a:t> </a:t>
            </a:r>
            <a:endParaRPr lang="id-ID" baseline="30000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Biasanya</a:t>
            </a:r>
            <a:r>
              <a:rPr lang="en-ID" dirty="0"/>
              <a:t> Anda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tambahan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mengerjakan</a:t>
            </a:r>
            <a:r>
              <a:rPr lang="en-ID" dirty="0"/>
              <a:t>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. </a:t>
            </a:r>
            <a:endParaRPr lang="id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Terkadang</a:t>
            </a:r>
            <a:r>
              <a:rPr lang="en-ID" dirty="0"/>
              <a:t>,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pada 1 “</a:t>
            </a:r>
            <a:r>
              <a:rPr lang="en-ID" dirty="0" err="1"/>
              <a:t>cabang</a:t>
            </a:r>
            <a:r>
              <a:rPr lang="en-ID" dirty="0"/>
              <a:t>” di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 di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cabang</a:t>
            </a:r>
            <a:r>
              <a:rPr lang="en-ID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066A2-AC74-423E-BA1E-0EF1B7541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47DA5-5DBA-427C-98D7-1C60D1C9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12B41-A440-43BB-A8C5-6C06274B8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1627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4C102-64E1-498D-B08C-281983D5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Jenis </a:t>
            </a:r>
            <a:r>
              <a:rPr lang="id-ID" dirty="0" err="1"/>
              <a:t>decisission</a:t>
            </a:r>
            <a:r>
              <a:rPr lang="id-ID" dirty="0"/>
              <a:t> </a:t>
            </a:r>
            <a:r>
              <a:rPr lang="id-ID" dirty="0" err="1"/>
              <a:t>tree</a:t>
            </a:r>
            <a:r>
              <a:rPr lang="id-ID" dirty="0"/>
              <a:t> lain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4CE0-B30B-485D-87D5-10C704C57D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id-ID" dirty="0"/>
              <a:t>juga </a:t>
            </a:r>
            <a:r>
              <a:rPr lang="en-ID" dirty="0" err="1"/>
              <a:t>membantu</a:t>
            </a:r>
            <a:r>
              <a:rPr lang="en-ID" dirty="0"/>
              <a:t> Anda </a:t>
            </a:r>
            <a:r>
              <a:rPr lang="en-ID" dirty="0" err="1"/>
              <a:t>mengenali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kekhawatiran</a:t>
            </a:r>
            <a:r>
              <a:rPr lang="en-ID" dirty="0"/>
              <a:t> yang Anda </a:t>
            </a:r>
            <a:r>
              <a:rPr lang="en-ID" dirty="0" err="1"/>
              <a:t>miliki</a:t>
            </a:r>
            <a:r>
              <a:rPr lang="en-ID" dirty="0"/>
              <a:t>,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kekhawatiran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diatasi</a:t>
            </a:r>
            <a:r>
              <a:rPr lang="en-ID" dirty="0"/>
              <a:t>, dan </a:t>
            </a:r>
            <a:r>
              <a:rPr lang="en-ID" dirty="0" err="1"/>
              <a:t>memutuskan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kekhawatiran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aman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‘</a:t>
            </a:r>
            <a:r>
              <a:rPr lang="en-ID" dirty="0" err="1"/>
              <a:t>dilepaskan</a:t>
            </a:r>
            <a:r>
              <a:rPr lang="en-ID" dirty="0"/>
              <a:t>’. </a:t>
            </a:r>
            <a:endParaRPr lang="id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Ada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layak</a:t>
            </a:r>
            <a:r>
              <a:rPr lang="en-ID" dirty="0"/>
              <a:t> </a:t>
            </a:r>
            <a:r>
              <a:rPr lang="en-ID" dirty="0" err="1"/>
              <a:t>dikhawatirkan</a:t>
            </a:r>
            <a:r>
              <a:rPr lang="en-ID" dirty="0"/>
              <a:t>,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r>
              <a:rPr lang="en-ID" dirty="0"/>
              <a:t> dan </a:t>
            </a:r>
            <a:r>
              <a:rPr lang="en-ID" dirty="0" err="1"/>
              <a:t>hal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r>
              <a:rPr lang="en-ID" dirty="0"/>
              <a:t>.</a:t>
            </a:r>
            <a:endParaRPr lang="id-ID" dirty="0"/>
          </a:p>
          <a:p>
            <a:pPr>
              <a:buFont typeface="Arial" panose="020B0604020202020204" pitchFamily="34" charset="0"/>
              <a:buChar char="•"/>
            </a:pPr>
            <a:r>
              <a:rPr lang="en-ID" baseline="30000" dirty="0"/>
              <a:t>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pohon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memeriksa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kekhawatiran</a:t>
            </a:r>
            <a:r>
              <a:rPr lang="en-ID" dirty="0"/>
              <a:t> Anda. Jika </a:t>
            </a:r>
            <a:r>
              <a:rPr lang="en-ID" dirty="0" err="1"/>
              <a:t>kekhawatiran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Anda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melepaskan</a:t>
            </a:r>
            <a:r>
              <a:rPr lang="en-ID" dirty="0"/>
              <a:t> rasa </a:t>
            </a:r>
            <a:r>
              <a:rPr lang="en-ID" dirty="0" err="1"/>
              <a:t>khawatir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d-ID" dirty="0"/>
              <a:t>s</a:t>
            </a:r>
            <a:r>
              <a:rPr lang="en-ID" dirty="0"/>
              <a:t>Jika rasa </a:t>
            </a:r>
            <a:r>
              <a:rPr lang="en-ID" dirty="0" err="1"/>
              <a:t>khawatir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ditindaklanjuti</a:t>
            </a:r>
            <a:r>
              <a:rPr lang="en-ID" dirty="0"/>
              <a:t>, Anda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menyusun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mengatasi</a:t>
            </a:r>
            <a:r>
              <a:rPr lang="en-ID" dirty="0"/>
              <a:t> </a:t>
            </a:r>
            <a:r>
              <a:rPr lang="en-ID" dirty="0" err="1"/>
              <a:t>masalah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 Anda pun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en-ID" dirty="0" err="1"/>
              <a:t>khawatir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/>
              <a:t>Jika rasa </a:t>
            </a:r>
            <a:r>
              <a:rPr lang="en-ID" dirty="0" err="1"/>
              <a:t>khawatir</a:t>
            </a:r>
            <a:r>
              <a:rPr lang="en-ID" dirty="0"/>
              <a:t> </a:t>
            </a:r>
            <a:r>
              <a:rPr lang="en-ID" dirty="0" err="1"/>
              <a:t>muncul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, Anda </a:t>
            </a:r>
            <a:r>
              <a:rPr lang="en-ID" dirty="0" err="1"/>
              <a:t>boleh</a:t>
            </a:r>
            <a:r>
              <a:rPr lang="en-ID" dirty="0"/>
              <a:t> </a:t>
            </a:r>
            <a:r>
              <a:rPr lang="en-ID" dirty="0" err="1"/>
              <a:t>berkata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Anda </a:t>
            </a:r>
            <a:r>
              <a:rPr lang="en-ID" dirty="0" err="1"/>
              <a:t>sudah</a:t>
            </a:r>
            <a:r>
              <a:rPr lang="en-ID" dirty="0"/>
              <a:t> punya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khawatir</a:t>
            </a:r>
            <a:endParaRPr lang="en-ID" dirty="0"/>
          </a:p>
          <a:p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0EAB990-C18F-4D17-91B7-1EFBDB25D6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08595"/>
            <a:ext cx="5867400" cy="426943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B02BC-15D3-4AC3-ACFE-3072F756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B1BE-A00C-B740-A331-A03AA164B786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2E081-064E-48D1-A06F-1F33DE8B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6EC55-7822-4180-B2E6-EF32480D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985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79DA06D-0D6D-41F4-B549-898C9E93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976" y="3266367"/>
            <a:ext cx="4892566" cy="663390"/>
          </a:xfrm>
        </p:spPr>
        <p:txBody>
          <a:bodyPr anchor="b">
            <a:normAutofit/>
          </a:bodyPr>
          <a:lstStyle/>
          <a:p>
            <a:r>
              <a:rPr lang="id-ID" dirty="0"/>
              <a:t>Any </a:t>
            </a:r>
            <a:r>
              <a:rPr lang="id-ID" dirty="0" err="1"/>
              <a:t>Question</a:t>
            </a:r>
            <a:endParaRPr lang="en-ID" dirty="0"/>
          </a:p>
        </p:txBody>
      </p:sp>
      <p:pic>
        <p:nvPicPr>
          <p:cNvPr id="9" name="Content Placeholder 8" descr="Icon&#10;&#10;Description automatically generated with medium confidence">
            <a:extLst>
              <a:ext uri="{FF2B5EF4-FFF2-40B4-BE49-F238E27FC236}">
                <a16:creationId xmlns:a16="http://schemas.microsoft.com/office/drawing/2014/main" id="{D8B2C694-78D6-440C-8ED4-DEBB11C032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5183188" y="1001196"/>
            <a:ext cx="6856412" cy="5193732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83256-0530-45F1-BB39-E5D6AE1B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36911-818B-4D94-AFBF-2A9C2FD8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FD196C-81E5-4182-A066-6EF3124D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961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B452C4-93A3-4270-8C0E-1A17AED9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Latihan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7B041C-CCF3-414A-97F4-50AF8C93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/>
              <a:t>Persoalan Gabungan Matematika, Probabilitas dan pohon </a:t>
            </a:r>
            <a:r>
              <a:rPr lang="id-ID" dirty="0" err="1"/>
              <a:t>kepuusan</a:t>
            </a:r>
            <a:endParaRPr lang="id-ID" dirty="0"/>
          </a:p>
          <a:p>
            <a:pPr marL="0" indent="0">
              <a:buNone/>
            </a:pPr>
            <a:endParaRPr lang="id-ID" dirty="0"/>
          </a:p>
          <a:p>
            <a:pPr marL="0" indent="0">
              <a:buNone/>
            </a:pPr>
            <a:r>
              <a:rPr lang="en-ID" dirty="0"/>
              <a:t>Ada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pergi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,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/>
              <a:t>Saya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bersepeda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halte</a:t>
            </a:r>
            <a:r>
              <a:rPr lang="en-ID" dirty="0"/>
              <a:t> bus;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5 </a:t>
            </a:r>
            <a:r>
              <a:rPr lang="en-ID" dirty="0" err="1"/>
              <a:t>menit</a:t>
            </a:r>
            <a:r>
              <a:rPr lang="en-ID" dirty="0"/>
              <a:t>, </a:t>
            </a:r>
            <a:r>
              <a:rPr lang="en-ID" dirty="0" err="1"/>
              <a:t>atau</a:t>
            </a:r>
            <a:r>
              <a:rPr lang="en-ID" dirty="0"/>
              <a:t> 15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perlintasan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</a:t>
            </a:r>
            <a:r>
              <a:rPr lang="en-ID" dirty="0" err="1"/>
              <a:t>api</a:t>
            </a:r>
            <a:r>
              <a:rPr lang="en-ID" dirty="0"/>
              <a:t> </a:t>
            </a:r>
            <a:r>
              <a:rPr lang="en-ID" dirty="0" err="1"/>
              <a:t>ditutup</a:t>
            </a:r>
            <a:r>
              <a:rPr lang="en-ID" dirty="0"/>
              <a:t> di </a:t>
            </a:r>
            <a:r>
              <a:rPr lang="en-ID" dirty="0" err="1"/>
              <a:t>jalan</a:t>
            </a:r>
            <a:r>
              <a:rPr lang="en-ID" dirty="0"/>
              <a:t>, yang </a:t>
            </a:r>
            <a:r>
              <a:rPr lang="en-ID" dirty="0" err="1"/>
              <a:t>terjadi</a:t>
            </a:r>
            <a:r>
              <a:rPr lang="en-ID" dirty="0"/>
              <a:t> pada</a:t>
            </a:r>
            <a:r>
              <a:rPr lang="id-ID" dirty="0"/>
              <a:t> </a:t>
            </a:r>
            <a:r>
              <a:rPr lang="en-ID" dirty="0"/>
              <a:t>10%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kesempatan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 err="1"/>
              <a:t>Sebuah</a:t>
            </a:r>
            <a:r>
              <a:rPr lang="en-ID" dirty="0"/>
              <a:t> bus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rata-rata 5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datang</a:t>
            </a:r>
            <a:r>
              <a:rPr lang="en-ID" dirty="0"/>
              <a:t>. Saya naik bus </a:t>
            </a:r>
            <a:r>
              <a:rPr lang="en-ID" dirty="0" err="1"/>
              <a:t>pertama</a:t>
            </a:r>
            <a:r>
              <a:rPr lang="en-ID" dirty="0"/>
              <a:t>, yang </a:t>
            </a:r>
            <a:r>
              <a:rPr lang="en-ID" dirty="0" err="1"/>
              <a:t>mungkin</a:t>
            </a:r>
            <a:r>
              <a:rPr lang="en-ID" dirty="0"/>
              <a:t> bus </a:t>
            </a:r>
            <a:r>
              <a:rPr lang="en-ID" dirty="0" err="1"/>
              <a:t>lambat</a:t>
            </a:r>
            <a:r>
              <a:rPr lang="en-ID" dirty="0"/>
              <a:t> yang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30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bus </a:t>
            </a:r>
            <a:r>
              <a:rPr lang="en-ID" dirty="0" err="1"/>
              <a:t>cepat</a:t>
            </a:r>
            <a:r>
              <a:rPr lang="en-ID" dirty="0"/>
              <a:t> yang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15 </a:t>
            </a:r>
            <a:r>
              <a:rPr lang="en-ID" dirty="0" err="1"/>
              <a:t>menit</a:t>
            </a:r>
            <a:r>
              <a:rPr lang="en-ID" dirty="0"/>
              <a:t>. </a:t>
            </a:r>
            <a:r>
              <a:rPr lang="id-ID" dirty="0"/>
              <a:t>Kemungkinan </a:t>
            </a:r>
            <a:r>
              <a:rPr lang="en-ID" dirty="0"/>
              <a:t>Saya </a:t>
            </a:r>
            <a:r>
              <a:rPr lang="en-ID" dirty="0" err="1"/>
              <a:t>mendapatkan</a:t>
            </a:r>
            <a:r>
              <a:rPr lang="en-ID" dirty="0"/>
              <a:t> bus </a:t>
            </a:r>
            <a:r>
              <a:rPr lang="en-ID" dirty="0" err="1"/>
              <a:t>lambat</a:t>
            </a:r>
            <a:r>
              <a:rPr lang="en-ID" dirty="0"/>
              <a:t> 20%.</a:t>
            </a:r>
          </a:p>
          <a:p>
            <a:pPr marL="0" indent="0">
              <a:buNone/>
            </a:pPr>
            <a:r>
              <a:rPr lang="en-ID" dirty="0" err="1"/>
              <a:t>Atau</a:t>
            </a:r>
            <a:r>
              <a:rPr lang="en-ID" dirty="0"/>
              <a:t>,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berkendara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parkir</a:t>
            </a:r>
            <a:r>
              <a:rPr lang="en-ID" dirty="0"/>
              <a:t> Park and Ride. </a:t>
            </a:r>
            <a:endParaRPr lang="id-ID" dirty="0"/>
          </a:p>
          <a:p>
            <a:pPr marL="0" indent="0">
              <a:buNone/>
            </a:pPr>
            <a:r>
              <a:rPr lang="en-ID" dirty="0" err="1"/>
              <a:t>Mengemudi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15 </a:t>
            </a:r>
            <a:r>
              <a:rPr lang="en-ID" dirty="0" err="1"/>
              <a:t>menit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</a:t>
            </a:r>
            <a:r>
              <a:rPr lang="en-ID" dirty="0" err="1"/>
              <a:t>separuh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kemacetan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dan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20 </a:t>
            </a:r>
            <a:r>
              <a:rPr lang="en-ID" dirty="0" err="1"/>
              <a:t>menit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/>
              <a:t>Ketika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di Park and Ride, </a:t>
            </a:r>
            <a:r>
              <a:rPr lang="en-ID" dirty="0" err="1"/>
              <a:t>terkadang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langsung</a:t>
            </a:r>
            <a:r>
              <a:rPr lang="en-ID" dirty="0"/>
              <a:t> </a:t>
            </a:r>
            <a:r>
              <a:rPr lang="en-ID" dirty="0" err="1"/>
              <a:t>mendapatkan</a:t>
            </a:r>
            <a:r>
              <a:rPr lang="en-ID" dirty="0"/>
              <a:t> bus,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id-ID" dirty="0"/>
              <a:t>ada </a:t>
            </a:r>
            <a:r>
              <a:rPr lang="en-ID" dirty="0"/>
              <a:t>60% </a:t>
            </a:r>
            <a:r>
              <a:rPr lang="id-ID" dirty="0"/>
              <a:t>kemungkinan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menunggu</a:t>
            </a:r>
            <a:r>
              <a:rPr lang="en-ID" dirty="0"/>
              <a:t> 10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bus </a:t>
            </a:r>
            <a:r>
              <a:rPr lang="en-ID" dirty="0" err="1"/>
              <a:t>berikutnya</a:t>
            </a:r>
            <a:r>
              <a:rPr lang="en-ID" dirty="0"/>
              <a:t>. </a:t>
            </a:r>
            <a:endParaRPr lang="id-ID" dirty="0"/>
          </a:p>
          <a:p>
            <a:pPr marL="0" indent="0">
              <a:buNone/>
            </a:pPr>
            <a:r>
              <a:rPr lang="en-ID" dirty="0"/>
              <a:t>Bus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10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membawa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r>
              <a:rPr lang="en-ID" dirty="0"/>
              <a:t>1 </a:t>
            </a:r>
            <a:r>
              <a:rPr lang="id-ID" dirty="0"/>
              <a:t>Berapa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tersingkat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?</a:t>
            </a:r>
          </a:p>
          <a:p>
            <a:pPr marL="0" indent="0">
              <a:buNone/>
            </a:pPr>
            <a:r>
              <a:rPr lang="en-ID" dirty="0"/>
              <a:t>2 Rata-rata,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id-ID" dirty="0"/>
              <a:t>pergi </a:t>
            </a:r>
            <a:r>
              <a:rPr lang="en-ID" dirty="0" err="1"/>
              <a:t>bekerja</a:t>
            </a:r>
            <a:r>
              <a:rPr lang="en-ID" dirty="0"/>
              <a:t> dan </a:t>
            </a:r>
            <a:r>
              <a:rPr lang="en-ID" dirty="0" err="1"/>
              <a:t>berapa</a:t>
            </a:r>
            <a:r>
              <a:rPr lang="en-ID" dirty="0"/>
              <a:t> lama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butuhkan</a:t>
            </a:r>
            <a:r>
              <a:rPr lang="en-ID" dirty="0"/>
              <a:t>?</a:t>
            </a:r>
          </a:p>
          <a:p>
            <a:pPr marL="0" indent="0">
              <a:buNone/>
            </a:pPr>
            <a:r>
              <a:rPr lang="en-ID" dirty="0"/>
              <a:t>3 </a:t>
            </a:r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peluang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-ID" dirty="0"/>
              <a:t> </a:t>
            </a:r>
            <a:r>
              <a:rPr lang="en-ID" dirty="0" err="1"/>
              <a:t>perjalanan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memakan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40 </a:t>
            </a:r>
            <a:r>
              <a:rPr lang="en-ID" dirty="0" err="1"/>
              <a:t>menit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A1A67-CA2F-44CC-8FDC-0F731730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9586-E676-8A4C-99AA-00687E637330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0127E-0DD8-4706-9370-691497775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CFFDB-DF80-48A1-BE8B-778B6FC0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88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244E-0716-4E18-A7EC-A297E7D2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id-ID" b="1" dirty="0"/>
              <a:t>Metode Matematis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1262-24D8-4640-983D-BBABF83EB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r>
              <a:rPr lang="id-ID" sz="1900" b="1"/>
              <a:t>B</a:t>
            </a:r>
            <a:r>
              <a:rPr lang="id-ID" sz="1900"/>
              <a:t>eberapa jenis pertanyaan dapat dijawab dengan cara yang lebih mudah dengan menggunakan teknik matematika. </a:t>
            </a:r>
          </a:p>
          <a:p>
            <a:endParaRPr lang="id-ID" sz="1900"/>
          </a:p>
          <a:p>
            <a:r>
              <a:rPr lang="id-ID" sz="1900" b="1"/>
              <a:t>S</a:t>
            </a:r>
            <a:r>
              <a:rPr lang="id-ID" sz="1900"/>
              <a:t>ecara khusus, aljabar sederhana dapat digunakan untuk memberikan pernyataan masalah yang jelas, yang kemudian dapat diselesaikan dengan metode matematika standar.</a:t>
            </a:r>
          </a:p>
          <a:p>
            <a:endParaRPr lang="id-ID" sz="1900"/>
          </a:p>
          <a:p>
            <a:r>
              <a:rPr lang="id-ID" sz="1900" b="1"/>
              <a:t>M</a:t>
            </a:r>
            <a:r>
              <a:rPr lang="id-ID" sz="1900"/>
              <a:t>eskipun teknik-teknik ini berada di luar metode dasar yang telah kita gunakan sejauh ini, teknik-teknik ini dibahas pada tahap awal pendidikan menengah, dan sebagian besar kandidat untuk ujian keterampilan berpikir akan memerlukan pengetahuan dan keterampilan dalam bidang ini.</a:t>
            </a:r>
            <a:endParaRPr lang="en-ID" sz="190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B47FE71-0A31-4BCE-A8EB-BC96156F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85" y="1108923"/>
            <a:ext cx="3909630" cy="5068040"/>
          </a:xfrm>
          <a:prstGeom prst="rect">
            <a:avLst/>
          </a:prstGeo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0A97E5FA-2254-48D3-8E18-967F987E54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5079784-4518-6D41-9786-45A608BF2380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912ECDEA-34E2-4F6A-8375-770EE327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67968257-FFA1-478B-8238-C640243D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5494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EB7C10-002A-4219-9189-79202487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en-ID" dirty="0" err="1"/>
              <a:t>Persentase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5E8750-9791-45C9-8D88-591E6ABE1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r>
              <a:rPr lang="en-ID" dirty="0" err="1"/>
              <a:t>Kebanyakan</a:t>
            </a:r>
            <a:r>
              <a:rPr lang="en-ID" dirty="0"/>
              <a:t> orang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sederhana</a:t>
            </a:r>
            <a:r>
              <a:rPr lang="en-ID" dirty="0"/>
              <a:t>: </a:t>
            </a:r>
            <a:endParaRPr lang="id-ID" dirty="0"/>
          </a:p>
          <a:p>
            <a:r>
              <a:rPr lang="id-ID" dirty="0"/>
              <a:t>K</a:t>
            </a:r>
            <a:r>
              <a:rPr lang="en-ID" dirty="0" err="1"/>
              <a:t>ika</a:t>
            </a:r>
            <a:r>
              <a:rPr lang="en-ID" dirty="0"/>
              <a:t> </a:t>
            </a:r>
            <a:r>
              <a:rPr lang="en-ID" dirty="0" err="1"/>
              <a:t>seorang</a:t>
            </a:r>
            <a:r>
              <a:rPr lang="en-ID" dirty="0"/>
              <a:t> </a:t>
            </a:r>
            <a:r>
              <a:rPr lang="en-ID" dirty="0" err="1"/>
              <a:t>kandidat</a:t>
            </a:r>
            <a:r>
              <a:rPr lang="en-ID" dirty="0"/>
              <a:t> </a:t>
            </a:r>
            <a:r>
              <a:rPr lang="en-ID" dirty="0" err="1"/>
              <a:t>mendapat</a:t>
            </a:r>
            <a:r>
              <a:rPr lang="en-ID" dirty="0"/>
              <a:t> 33% </a:t>
            </a:r>
            <a:r>
              <a:rPr lang="en-ID" dirty="0" err="1"/>
              <a:t>suara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pemilihan</a:t>
            </a:r>
            <a:r>
              <a:rPr lang="en-ID" dirty="0"/>
              <a:t>,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1/3 </a:t>
            </a:r>
            <a:r>
              <a:rPr lang="en-ID" dirty="0" err="1"/>
              <a:t>pemilih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rumit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mengalikan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membagi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 100. </a:t>
            </a:r>
            <a:endParaRPr lang="id-ID" dirty="0"/>
          </a:p>
          <a:p>
            <a:r>
              <a:rPr lang="en-ID" dirty="0" err="1"/>
              <a:t>Namun</a:t>
            </a:r>
            <a:r>
              <a:rPr lang="en-ID" dirty="0"/>
              <a:t>,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yang sangat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mengatasinya</a:t>
            </a:r>
            <a:r>
              <a:rPr lang="en-ID" dirty="0"/>
              <a:t> agar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dipahami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contoh</a:t>
            </a:r>
            <a:r>
              <a:rPr lang="en-ID" dirty="0"/>
              <a:t> di </a:t>
            </a:r>
            <a:r>
              <a:rPr lang="en-ID" dirty="0" err="1"/>
              <a:t>atas</a:t>
            </a:r>
            <a:r>
              <a:rPr lang="en-ID" dirty="0"/>
              <a:t>,</a:t>
            </a:r>
            <a:r>
              <a:rPr lang="id-ID" dirty="0"/>
              <a:t> M</a:t>
            </a:r>
            <a:r>
              <a:rPr lang="en-ID" dirty="0" err="1"/>
              <a:t>isalkan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60%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yang </a:t>
            </a:r>
            <a:r>
              <a:rPr lang="en-ID" dirty="0" err="1"/>
              <a:t>berhak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yang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pemilu</a:t>
            </a:r>
            <a:r>
              <a:rPr lang="en-ID" dirty="0"/>
              <a:t>. </a:t>
            </a:r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total yang </a:t>
            </a:r>
            <a:r>
              <a:rPr lang="en-ID" dirty="0" err="1"/>
              <a:t>memenuhi</a:t>
            </a:r>
            <a:r>
              <a:rPr lang="en-ID" dirty="0"/>
              <a:t> </a:t>
            </a:r>
            <a:r>
              <a:rPr lang="en-ID" dirty="0" err="1"/>
              <a:t>syarat</a:t>
            </a:r>
            <a:r>
              <a:rPr lang="en-ID" dirty="0"/>
              <a:t> yang </a:t>
            </a:r>
            <a:r>
              <a:rPr lang="en-ID" dirty="0" err="1"/>
              <a:t>diperoleh</a:t>
            </a:r>
            <a:r>
              <a:rPr lang="en-ID" dirty="0"/>
              <a:t> </a:t>
            </a:r>
            <a:r>
              <a:rPr lang="en-ID" dirty="0" err="1"/>
              <a:t>kandidat</a:t>
            </a:r>
            <a:r>
              <a:rPr lang="en-ID" dirty="0"/>
              <a:t>? </a:t>
            </a:r>
            <a:endParaRPr lang="id-ID" dirty="0"/>
          </a:p>
        </p:txBody>
      </p:sp>
      <p:pic>
        <p:nvPicPr>
          <p:cNvPr id="13" name="Picture 12" descr="A picture containing text, colorful&#10;&#10;Description automatically generated">
            <a:extLst>
              <a:ext uri="{FF2B5EF4-FFF2-40B4-BE49-F238E27FC236}">
                <a16:creationId xmlns:a16="http://schemas.microsoft.com/office/drawing/2014/main" id="{F15F6263-57B7-463F-881B-6E01E68AF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209" r="5300" b="-2"/>
          <a:stretch/>
        </p:blipFill>
        <p:spPr>
          <a:xfrm>
            <a:off x="6172200" y="1108923"/>
            <a:ext cx="5867400" cy="5068040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D7138-F5BE-4430-B46D-9047BA67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ED47-7D3E-4623-AC5C-00D693CE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5D52-A9B8-4E15-828C-F70A1FA0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933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EB7C10-002A-4219-9189-79202487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Persentase</a:t>
            </a:r>
            <a:endParaRPr lang="en-ID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5E8750-9791-45C9-8D88-591E6ABE1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id-ID" dirty="0"/>
              <a:t>tidak menggunakan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melakukannya</a:t>
            </a:r>
            <a:r>
              <a:rPr lang="en-ID" dirty="0"/>
              <a:t>.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 </a:t>
            </a:r>
            <a:r>
              <a:rPr lang="en-ID" dirty="0" err="1"/>
              <a:t>memahami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33% adalah1/3 dan 60% </a:t>
            </a:r>
            <a:r>
              <a:rPr lang="en-ID" dirty="0" err="1"/>
              <a:t>adalah</a:t>
            </a:r>
            <a:r>
              <a:rPr lang="en-ID" dirty="0"/>
              <a:t> 3/5</a:t>
            </a:r>
            <a:r>
              <a:rPr lang="id-ID" dirty="0"/>
              <a:t> </a:t>
            </a:r>
          </a:p>
          <a:p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kalikan</a:t>
            </a:r>
            <a:r>
              <a:rPr lang="en-ID" dirty="0"/>
              <a:t> proporsinya:1/3 x 3/5 = 1/5 </a:t>
            </a:r>
            <a:r>
              <a:rPr lang="en-ID" dirty="0" err="1"/>
              <a:t>atau</a:t>
            </a:r>
            <a:r>
              <a:rPr lang="en-ID" dirty="0"/>
              <a:t> 20% </a:t>
            </a:r>
            <a:r>
              <a:rPr lang="en-ID" dirty="0" err="1"/>
              <a:t>jawabannya</a:t>
            </a:r>
            <a:r>
              <a:rPr lang="en-ID" dirty="0"/>
              <a:t>. </a:t>
            </a:r>
            <a:endParaRPr lang="id-ID" dirty="0"/>
          </a:p>
          <a:p>
            <a:endParaRPr lang="id-ID" dirty="0"/>
          </a:p>
          <a:p>
            <a:r>
              <a:rPr lang="id-ID" dirty="0"/>
              <a:t>Contoh lain:</a:t>
            </a:r>
          </a:p>
          <a:p>
            <a:r>
              <a:rPr lang="en-ID" dirty="0"/>
              <a:t>Jika </a:t>
            </a:r>
            <a:r>
              <a:rPr lang="en-ID" dirty="0" err="1"/>
              <a:t>populasi</a:t>
            </a:r>
            <a:r>
              <a:rPr lang="en-ID" dirty="0"/>
              <a:t> 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sekarang</a:t>
            </a:r>
            <a:r>
              <a:rPr lang="en-ID" dirty="0"/>
              <a:t> 120% </a:t>
            </a:r>
            <a:r>
              <a:rPr lang="en-ID" dirty="0" err="1"/>
              <a:t>dari</a:t>
            </a:r>
            <a:r>
              <a:rPr lang="en-ID" dirty="0"/>
              <a:t> 10 </a:t>
            </a:r>
            <a:r>
              <a:rPr lang="en-ID" dirty="0" err="1"/>
              <a:t>tahun</a:t>
            </a:r>
            <a:r>
              <a:rPr lang="en-ID" dirty="0"/>
              <a:t> yang </a:t>
            </a:r>
            <a:r>
              <a:rPr lang="en-ID" dirty="0" err="1"/>
              <a:t>lalu</a:t>
            </a:r>
            <a:r>
              <a:rPr lang="id-ID" dirty="0"/>
              <a:t> yaitu </a:t>
            </a:r>
            <a:r>
              <a:rPr lang="en-ID" dirty="0"/>
              <a:t>50.000, </a:t>
            </a:r>
            <a:endParaRPr lang="id-ID" dirty="0"/>
          </a:p>
          <a:p>
            <a:r>
              <a:rPr lang="id-ID" dirty="0"/>
              <a:t>maka </a:t>
            </a:r>
            <a:r>
              <a:rPr lang="en-ID" dirty="0" err="1"/>
              <a:t>populasi</a:t>
            </a:r>
            <a:r>
              <a:rPr lang="id-ID" dirty="0"/>
              <a:t> </a:t>
            </a:r>
            <a:r>
              <a:rPr lang="en-ID" dirty="0" err="1"/>
              <a:t>sekarang</a:t>
            </a:r>
            <a:r>
              <a:rPr lang="en-ID" dirty="0"/>
              <a:t> 1,2 × 50.000, </a:t>
            </a:r>
            <a:r>
              <a:rPr lang="en-ID" dirty="0" err="1"/>
              <a:t>atau</a:t>
            </a:r>
            <a:r>
              <a:rPr lang="en-ID" dirty="0"/>
              <a:t> 60.000. </a:t>
            </a:r>
            <a:r>
              <a:rPr lang="en-ID" dirty="0" err="1"/>
              <a:t>Sekali</a:t>
            </a:r>
            <a:r>
              <a:rPr lang="en-ID" dirty="0"/>
              <a:t> </a:t>
            </a:r>
            <a:r>
              <a:rPr lang="en-ID" dirty="0" err="1"/>
              <a:t>lagi</a:t>
            </a:r>
            <a:r>
              <a:rPr lang="en-ID" dirty="0"/>
              <a:t> </a:t>
            </a:r>
            <a:r>
              <a:rPr lang="id-ID" dirty="0"/>
              <a:t>kita harus mengubah </a:t>
            </a:r>
            <a:r>
              <a:rPr lang="en-ID" dirty="0" err="1"/>
              <a:t>persentase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rasio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perhitungan</a:t>
            </a:r>
            <a:r>
              <a:rPr lang="en-ID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D7138-F5BE-4430-B46D-9047BA67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EB1BE-A00C-B740-A331-A03AA164B786}" type="datetime1">
              <a:rPr lang="id-ID" smtClean="0"/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ED47-7D3E-4623-AC5C-00D693CE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A5D52-A9B8-4E15-828C-F70A1FA02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633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6419-36B1-475D-8C37-6B165FC0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57199"/>
            <a:ext cx="4892566" cy="1733239"/>
          </a:xfrm>
        </p:spPr>
        <p:txBody>
          <a:bodyPr anchor="b">
            <a:normAutofit/>
          </a:bodyPr>
          <a:lstStyle/>
          <a:p>
            <a:r>
              <a:rPr lang="en-ID" dirty="0" err="1"/>
              <a:t>Aljabar</a:t>
            </a:r>
            <a:endParaRPr lang="en-ID" dirty="0"/>
          </a:p>
        </p:txBody>
      </p:sp>
      <p:pic>
        <p:nvPicPr>
          <p:cNvPr id="12" name="Picture 11" descr="A large ship on the water&#10;&#10;Description automatically generated with low confidence">
            <a:extLst>
              <a:ext uri="{FF2B5EF4-FFF2-40B4-BE49-F238E27FC236}">
                <a16:creationId xmlns:a16="http://schemas.microsoft.com/office/drawing/2014/main" id="{0D0FFAB4-7766-4815-BADE-5532226BF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911" r="13760" b="2"/>
          <a:stretch/>
        </p:blipFill>
        <p:spPr>
          <a:xfrm>
            <a:off x="5183188" y="987425"/>
            <a:ext cx="6856412" cy="522127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344F-523C-40EF-B0A3-ED7185F4C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2397111"/>
            <a:ext cx="4892566" cy="3811588"/>
          </a:xfrm>
        </p:spPr>
        <p:txBody>
          <a:bodyPr>
            <a:normAutofit/>
          </a:bodyPr>
          <a:lstStyle/>
          <a:p>
            <a:r>
              <a:rPr lang="en-ID" dirty="0"/>
              <a:t>Pertimbangkan </a:t>
            </a:r>
            <a:r>
              <a:rPr lang="en-ID" dirty="0" err="1"/>
              <a:t>masalah</a:t>
            </a:r>
            <a:r>
              <a:rPr lang="en-ID" dirty="0"/>
              <a:t> di </a:t>
            </a:r>
            <a:r>
              <a:rPr lang="en-ID" dirty="0" err="1"/>
              <a:t>bawah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  <a:endParaRPr lang="id-ID" dirty="0"/>
          </a:p>
          <a:p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feri</a:t>
            </a:r>
            <a:r>
              <a:rPr lang="en-ID" dirty="0"/>
              <a:t>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20 km/jam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hilir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15 km/jam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hulu</a:t>
            </a:r>
            <a:r>
              <a:rPr lang="en-ID" dirty="0"/>
              <a:t>. </a:t>
            </a:r>
            <a:r>
              <a:rPr lang="en-ID" dirty="0" err="1"/>
              <a:t>Perjalanannya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5 jam </a:t>
            </a:r>
            <a:r>
              <a:rPr lang="en-ID" dirty="0" err="1"/>
              <a:t>lebih</a:t>
            </a:r>
            <a:r>
              <a:rPr lang="en-ID" dirty="0"/>
              <a:t> lama </a:t>
            </a:r>
            <a:r>
              <a:rPr lang="en-ID" dirty="0" err="1"/>
              <a:t>untuk</a:t>
            </a:r>
            <a:r>
              <a:rPr lang="en-ID" dirty="0"/>
              <a:t> naik </a:t>
            </a:r>
            <a:r>
              <a:rPr lang="en-ID" dirty="0" err="1"/>
              <a:t>daripada</a:t>
            </a:r>
            <a:r>
              <a:rPr lang="en-ID" dirty="0"/>
              <a:t> </a:t>
            </a:r>
            <a:r>
              <a:rPr lang="en-ID" dirty="0" err="1"/>
              <a:t>turun</a:t>
            </a:r>
            <a:r>
              <a:rPr lang="en-ID" dirty="0"/>
              <a:t>. </a:t>
            </a:r>
            <a:r>
              <a:rPr lang="en-ID" dirty="0" err="1"/>
              <a:t>Berapa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kota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? </a:t>
            </a:r>
            <a:endParaRPr lang="id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62AA2-4FD5-4011-AB8D-05D060DE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7A7F508-5C32-E740-8A39-3308AB00770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FCD6D-2FB0-4863-A63E-F5BB92B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F1E11-E70F-4ECC-B582-914281A4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594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6419-36B1-475D-8C37-6B165FC0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Aljabar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4344F-523C-40EF-B0A3-ED7185F4C5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D" dirty="0"/>
                  <a:t>Jika </a:t>
                </a:r>
                <a:r>
                  <a:rPr lang="en-ID" dirty="0" err="1"/>
                  <a:t>jarak</a:t>
                </a:r>
                <a:r>
                  <a:rPr lang="en-ID" dirty="0"/>
                  <a:t> </a:t>
                </a:r>
                <a:r>
                  <a:rPr lang="en-ID" dirty="0" err="1"/>
                  <a:t>kedua</a:t>
                </a:r>
                <a:r>
                  <a:rPr lang="en-ID" dirty="0"/>
                  <a:t> </a:t>
                </a:r>
                <a:r>
                  <a:rPr lang="en-ID" dirty="0" err="1"/>
                  <a:t>kota</a:t>
                </a:r>
                <a:r>
                  <a:rPr lang="en-ID" dirty="0"/>
                  <a:t> </a:t>
                </a:r>
                <a:r>
                  <a:rPr lang="en-ID" dirty="0" err="1"/>
                  <a:t>adalah</a:t>
                </a:r>
                <a:r>
                  <a:rPr lang="en-ID" dirty="0"/>
                  <a:t> x km, </a:t>
                </a:r>
                <a:r>
                  <a:rPr lang="en-ID" dirty="0" err="1"/>
                  <a:t>maka</a:t>
                </a:r>
                <a:r>
                  <a:rPr lang="en-ID" dirty="0"/>
                  <a:t> </a:t>
                </a:r>
                <a:r>
                  <a:rPr lang="en-ID" dirty="0" err="1"/>
                  <a:t>diperoleh</a:t>
                </a:r>
                <a:r>
                  <a:rPr lang="en-ID" dirty="0"/>
                  <a:t> :</a:t>
                </a:r>
                <a:endParaRPr lang="id-ID" dirty="0"/>
              </a:p>
              <a:p>
                <a:r>
                  <a:rPr lang="en-ID" dirty="0"/>
                  <a:t>Waktu </a:t>
                </a:r>
                <a:r>
                  <a:rPr lang="en-ID" dirty="0" err="1"/>
                  <a:t>hulu</a:t>
                </a:r>
                <a:r>
                  <a:rPr lang="en-ID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en-ID" dirty="0"/>
                  <a:t> jam</a:t>
                </a:r>
                <a:r>
                  <a:rPr lang="id-ID" dirty="0"/>
                  <a:t>; </a:t>
                </a:r>
                <a:r>
                  <a:rPr lang="en-ID" dirty="0"/>
                  <a:t>Waktu </a:t>
                </a:r>
                <a:r>
                  <a:rPr lang="en-ID" dirty="0" err="1"/>
                  <a:t>hilir</a:t>
                </a:r>
                <a:r>
                  <a:rPr lang="en-ID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ID" dirty="0"/>
                  <a:t> jam</a:t>
                </a:r>
                <a:endParaRPr lang="id-ID" dirty="0"/>
              </a:p>
              <a:p>
                <a:r>
                  <a:rPr lang="en-ID" dirty="0"/>
                  <a:t>Jadi, </a:t>
                </a:r>
                <a:r>
                  <a:rPr lang="en-ID" dirty="0" err="1"/>
                  <a:t>karena</a:t>
                </a:r>
                <a:r>
                  <a:rPr lang="en-ID" dirty="0"/>
                  <a:t> </a:t>
                </a:r>
                <a:r>
                  <a:rPr lang="en-ID" dirty="0" err="1"/>
                  <a:t>perbedaan</a:t>
                </a:r>
                <a:r>
                  <a:rPr lang="en-ID" dirty="0"/>
                  <a:t> </a:t>
                </a:r>
                <a:r>
                  <a:rPr lang="en-ID" dirty="0" err="1"/>
                  <a:t>antara</a:t>
                </a:r>
                <a:r>
                  <a:rPr lang="en-ID" dirty="0"/>
                  <a:t> </a:t>
                </a:r>
                <a:r>
                  <a:rPr lang="en-ID" dirty="0" err="1"/>
                  <a:t>waktu</a:t>
                </a:r>
                <a:r>
                  <a:rPr lang="en-ID" dirty="0"/>
                  <a:t> </a:t>
                </a:r>
                <a:r>
                  <a:rPr lang="en-ID" dirty="0" err="1"/>
                  <a:t>ini</a:t>
                </a:r>
                <a:r>
                  <a:rPr lang="en-ID" dirty="0"/>
                  <a:t> </a:t>
                </a:r>
                <a:r>
                  <a:rPr lang="en-ID" dirty="0" err="1"/>
                  <a:t>adalah</a:t>
                </a:r>
                <a:r>
                  <a:rPr lang="en-ID" dirty="0"/>
                  <a:t> 5 jam:</a:t>
                </a:r>
                <a:endParaRPr lang="id-ID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ID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id-ID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id-ID" b="0" i="1" smtClean="0">
                        <a:latin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id-ID" dirty="0"/>
                  <a:t>kalikan </a:t>
                </a:r>
                <a:r>
                  <a:rPr lang="en-ID" dirty="0" err="1"/>
                  <a:t>kedua</a:t>
                </a:r>
                <a:r>
                  <a:rPr lang="en-ID" dirty="0"/>
                  <a:t> </a:t>
                </a:r>
                <a:r>
                  <a:rPr lang="en-ID" dirty="0" err="1"/>
                  <a:t>ruas</a:t>
                </a:r>
                <a:r>
                  <a:rPr lang="en-ID" dirty="0"/>
                  <a:t> </a:t>
                </a:r>
                <a:r>
                  <a:rPr lang="en-ID" dirty="0" err="1"/>
                  <a:t>dengan</a:t>
                </a:r>
                <a:r>
                  <a:rPr lang="en-ID" dirty="0"/>
                  <a:t> 60</a:t>
                </a:r>
                <a:endParaRPr lang="id-ID" dirty="0"/>
              </a:p>
              <a:p>
                <a:r>
                  <a:rPr lang="en-ID" dirty="0"/>
                  <a:t>4x 3x = 300</a:t>
                </a:r>
                <a:endParaRPr lang="id-ID" dirty="0"/>
              </a:p>
              <a:p>
                <a:r>
                  <a:rPr lang="en-ID" dirty="0"/>
                  <a:t>Jadi x, </a:t>
                </a:r>
                <a:r>
                  <a:rPr lang="en-ID" dirty="0" err="1"/>
                  <a:t>jarak</a:t>
                </a:r>
                <a:r>
                  <a:rPr lang="en-ID" dirty="0"/>
                  <a:t> </a:t>
                </a:r>
                <a:r>
                  <a:rPr lang="en-ID" dirty="0" err="1"/>
                  <a:t>antara</a:t>
                </a:r>
                <a:r>
                  <a:rPr lang="en-ID" dirty="0"/>
                  <a:t> </a:t>
                </a:r>
                <a:r>
                  <a:rPr lang="en-ID" dirty="0" err="1"/>
                  <a:t>kota</a:t>
                </a:r>
                <a:r>
                  <a:rPr lang="en-ID" dirty="0"/>
                  <a:t>, </a:t>
                </a:r>
                <a:r>
                  <a:rPr lang="en-ID" dirty="0" err="1"/>
                  <a:t>adalah</a:t>
                </a:r>
                <a:r>
                  <a:rPr lang="id-ID" dirty="0"/>
                  <a:t> </a:t>
                </a:r>
                <a:r>
                  <a:rPr lang="en-ID" dirty="0"/>
                  <a:t>300 km.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4344F-523C-40EF-B0A3-ED7185F4C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2" t="-12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62AA2-4FD5-4011-AB8D-05D060DE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F508-5C32-E740-8A39-3308AB007706}" type="datetime1">
              <a:rPr lang="id-ID" smtClean="0"/>
              <a:t>19/10/22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FCD6D-2FB0-4863-A63E-F5BB92B10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Jurusan Teknologi Informasi - Politeknik Negeri Malang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F1E11-E70F-4ECC-B582-914281A4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FBB9A-4F67-A542-B221-CA9FFA5A879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23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1D89-8C21-453E-8742-474A5698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 anchor="ctr">
            <a:normAutofit/>
          </a:bodyPr>
          <a:lstStyle/>
          <a:p>
            <a:r>
              <a:rPr lang="id-ID" dirty="0"/>
              <a:t>Metode Grafis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5CBF-27C8-4EF2-A321-E9FA3801D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r>
              <a:rPr lang="en-ID" sz="1600" dirty="0" err="1"/>
              <a:t>Seringkali</a:t>
            </a:r>
            <a:r>
              <a:rPr lang="en-ID" sz="1600" dirty="0"/>
              <a:t> </a:t>
            </a:r>
            <a:r>
              <a:rPr lang="en-ID" sz="1600" dirty="0" err="1"/>
              <a:t>berguna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menggambar</a:t>
            </a:r>
            <a:r>
              <a:rPr lang="en-ID" sz="1600" dirty="0"/>
              <a:t> </a:t>
            </a:r>
            <a:r>
              <a:rPr lang="en-ID" sz="1600" dirty="0" err="1"/>
              <a:t>gambaran</a:t>
            </a:r>
            <a:r>
              <a:rPr lang="en-ID" sz="1600" dirty="0"/>
              <a:t> </a:t>
            </a:r>
            <a:r>
              <a:rPr lang="en-ID" sz="1600" dirty="0" err="1"/>
              <a:t>sederhana</a:t>
            </a:r>
            <a:r>
              <a:rPr lang="en-ID" sz="1600" dirty="0"/>
              <a:t> </a:t>
            </a:r>
            <a:r>
              <a:rPr lang="en-ID" sz="1600" dirty="0" err="1"/>
              <a:t>ketika</a:t>
            </a:r>
            <a:r>
              <a:rPr lang="en-ID" sz="1600" dirty="0"/>
              <a:t> </a:t>
            </a:r>
            <a:r>
              <a:rPr lang="en-ID" sz="1600" dirty="0" err="1"/>
              <a:t>mencoba</a:t>
            </a:r>
            <a:r>
              <a:rPr lang="en-ID" sz="1600" dirty="0"/>
              <a:t> </a:t>
            </a:r>
            <a:r>
              <a:rPr lang="en-ID" sz="1600" dirty="0" err="1"/>
              <a:t>menganalisis</a:t>
            </a:r>
            <a:r>
              <a:rPr lang="en-ID" sz="1600" dirty="0"/>
              <a:t> </a:t>
            </a:r>
            <a:r>
              <a:rPr lang="en-ID" sz="1600" dirty="0" err="1"/>
              <a:t>suatu</a:t>
            </a:r>
            <a:r>
              <a:rPr lang="en-ID" sz="1600" dirty="0"/>
              <a:t> </a:t>
            </a:r>
            <a:r>
              <a:rPr lang="en-ID" sz="1600" dirty="0" err="1"/>
              <a:t>masalah</a:t>
            </a:r>
            <a:r>
              <a:rPr lang="en-ID" sz="1600" dirty="0"/>
              <a:t>.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</a:t>
            </a:r>
            <a:r>
              <a:rPr lang="en-ID" sz="1600" dirty="0" err="1"/>
              <a:t>peta</a:t>
            </a:r>
            <a:r>
              <a:rPr lang="en-ID" sz="1600" dirty="0"/>
              <a:t>, diagram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grafik</a:t>
            </a:r>
            <a:r>
              <a:rPr lang="en-ID" sz="1600" dirty="0"/>
              <a:t> </a:t>
            </a:r>
            <a:r>
              <a:rPr lang="en-ID" sz="1600" dirty="0" err="1"/>
              <a:t>sketsa</a:t>
            </a:r>
            <a:r>
              <a:rPr lang="en-ID" sz="1600" dirty="0"/>
              <a:t>. </a:t>
            </a:r>
            <a:endParaRPr lang="id-ID" sz="1600" dirty="0"/>
          </a:p>
          <a:p>
            <a:r>
              <a:rPr lang="id-ID" sz="1600" dirty="0"/>
              <a:t>Contoh Penggunaan </a:t>
            </a:r>
            <a:r>
              <a:rPr lang="id-ID" sz="1600" dirty="0" err="1"/>
              <a:t>geaambar</a:t>
            </a:r>
            <a:r>
              <a:rPr lang="id-ID" sz="1600" dirty="0"/>
              <a:t>/grafis</a:t>
            </a:r>
          </a:p>
          <a:p>
            <a:r>
              <a:rPr lang="en-ID" sz="1600" dirty="0"/>
              <a:t>Kota </a:t>
            </a:r>
            <a:r>
              <a:rPr lang="en-ID" sz="1600" dirty="0" err="1"/>
              <a:t>Perros</a:t>
            </a:r>
            <a:r>
              <a:rPr lang="en-ID" sz="1600" dirty="0"/>
              <a:t> </a:t>
            </a:r>
            <a:r>
              <a:rPr lang="en-ID" sz="1600" dirty="0" err="1"/>
              <a:t>terhubung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Queenston</a:t>
            </a:r>
            <a:r>
              <a:rPr lang="en-ID" sz="1600" dirty="0"/>
              <a:t> </a:t>
            </a:r>
            <a:r>
              <a:rPr lang="en-ID" sz="1600" dirty="0" err="1"/>
              <a:t>lalu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Ramwich</a:t>
            </a:r>
            <a:r>
              <a:rPr lang="en-ID" sz="1600" dirty="0"/>
              <a:t> dan </a:t>
            </a:r>
            <a:r>
              <a:rPr lang="en-ID" sz="1600" dirty="0" err="1"/>
              <a:t>akhirnya</a:t>
            </a:r>
            <a:r>
              <a:rPr lang="en-ID" sz="1600" dirty="0"/>
              <a:t> Sandsend dan </a:t>
            </a:r>
            <a:r>
              <a:rPr lang="en-ID" sz="1600" dirty="0" err="1"/>
              <a:t>kembali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Perros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bus </a:t>
            </a:r>
            <a:r>
              <a:rPr lang="en-ID" sz="1600" dirty="0" err="1"/>
              <a:t>melingkar</a:t>
            </a:r>
            <a:r>
              <a:rPr lang="en-ID" sz="1600" dirty="0"/>
              <a:t>. </a:t>
            </a:r>
            <a:r>
              <a:rPr lang="en-ID" sz="1600" dirty="0" err="1"/>
              <a:t>Ramwich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bus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Upperhouse</a:t>
            </a:r>
            <a:r>
              <a:rPr lang="en-ID" sz="1600" dirty="0"/>
              <a:t> </a:t>
            </a:r>
            <a:r>
              <a:rPr lang="en-ID" sz="1600" dirty="0" err="1"/>
              <a:t>melalui</a:t>
            </a:r>
            <a:r>
              <a:rPr lang="en-ID" sz="1600" dirty="0"/>
              <a:t> </a:t>
            </a:r>
            <a:r>
              <a:rPr lang="en-ID" sz="1600" dirty="0" err="1"/>
              <a:t>Tempsfield</a:t>
            </a:r>
            <a:r>
              <a:rPr lang="en-ID" sz="1600" dirty="0"/>
              <a:t>. Queenstown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bus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Ventham</a:t>
            </a:r>
            <a:r>
              <a:rPr lang="en-ID" sz="1600" dirty="0"/>
              <a:t> </a:t>
            </a:r>
            <a:r>
              <a:rPr lang="en-ID" sz="1600" dirty="0" err="1"/>
              <a:t>melalui</a:t>
            </a:r>
            <a:r>
              <a:rPr lang="en-ID" sz="1600" dirty="0"/>
              <a:t> </a:t>
            </a:r>
            <a:r>
              <a:rPr lang="en-ID" sz="1600" dirty="0" err="1"/>
              <a:t>Tempsfield</a:t>
            </a:r>
            <a:r>
              <a:rPr lang="en-ID" sz="1600" dirty="0"/>
              <a:t>.</a:t>
            </a:r>
            <a:r>
              <a:rPr lang="id-ID" sz="1600" dirty="0"/>
              <a:t> </a:t>
            </a:r>
          </a:p>
          <a:p>
            <a:r>
              <a:rPr lang="en-ID" sz="1600" dirty="0"/>
              <a:t>Orla </a:t>
            </a:r>
            <a:r>
              <a:rPr lang="en-ID" sz="1600" dirty="0" err="1"/>
              <a:t>mengunjungi</a:t>
            </a:r>
            <a:r>
              <a:rPr lang="en-ID" sz="1600" dirty="0"/>
              <a:t> </a:t>
            </a:r>
            <a:r>
              <a:rPr lang="en-ID" sz="1600" dirty="0" err="1"/>
              <a:t>daerah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 dan </a:t>
            </a:r>
            <a:r>
              <a:rPr lang="en-ID" sz="1600" dirty="0" err="1"/>
              <a:t>ingin</a:t>
            </a:r>
            <a:r>
              <a:rPr lang="en-ID" sz="1600" dirty="0"/>
              <a:t> </a:t>
            </a:r>
            <a:r>
              <a:rPr lang="en-ID" sz="1600" dirty="0" err="1"/>
              <a:t>melihat</a:t>
            </a:r>
            <a:r>
              <a:rPr lang="en-ID" sz="1600" dirty="0"/>
              <a:t> </a:t>
            </a:r>
            <a:r>
              <a:rPr lang="en-ID" sz="1600" dirty="0" err="1"/>
              <a:t>semua</a:t>
            </a:r>
            <a:r>
              <a:rPr lang="en-ID" sz="1600" dirty="0"/>
              <a:t> </a:t>
            </a:r>
            <a:r>
              <a:rPr lang="en-ID" sz="1600" dirty="0" err="1"/>
              <a:t>kota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mulai</a:t>
            </a:r>
            <a:r>
              <a:rPr lang="en-ID" sz="1600" dirty="0"/>
              <a:t> dan </a:t>
            </a:r>
            <a:r>
              <a:rPr lang="en-ID" sz="1600" dirty="0" err="1"/>
              <a:t>berakhir</a:t>
            </a:r>
            <a:r>
              <a:rPr lang="en-ID" sz="1600" dirty="0"/>
              <a:t> di </a:t>
            </a:r>
            <a:r>
              <a:rPr lang="en-ID" sz="1600" dirty="0" err="1"/>
              <a:t>Perros</a:t>
            </a:r>
            <a:r>
              <a:rPr lang="en-ID" sz="1600" dirty="0"/>
              <a:t>. </a:t>
            </a:r>
            <a:r>
              <a:rPr lang="en-ID" sz="1600" dirty="0" err="1"/>
              <a:t>Berapa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tahapan</a:t>
            </a:r>
            <a:r>
              <a:rPr lang="en-ID" sz="1600" dirty="0"/>
              <a:t> </a:t>
            </a:r>
            <a:r>
              <a:rPr lang="en-ID" sz="1600" dirty="0" err="1"/>
              <a:t>terkecil</a:t>
            </a:r>
            <a:r>
              <a:rPr lang="en-ID" sz="1600" dirty="0"/>
              <a:t> (</a:t>
            </a:r>
            <a:r>
              <a:rPr lang="en-ID" sz="1600" dirty="0" err="1"/>
              <a:t>yaitu</a:t>
            </a:r>
            <a:r>
              <a:rPr lang="en-ID" sz="1600" dirty="0"/>
              <a:t> </a:t>
            </a:r>
            <a:r>
              <a:rPr lang="en-ID" sz="1600" dirty="0" err="1"/>
              <a:t>perjalanan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kota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</a:t>
            </a:r>
            <a:r>
              <a:rPr lang="en-ID" sz="1600" dirty="0" err="1"/>
              <a:t>kota</a:t>
            </a:r>
            <a:r>
              <a:rPr lang="en-ID" sz="1600" dirty="0"/>
              <a:t> </a:t>
            </a:r>
            <a:r>
              <a:rPr lang="en-ID" sz="1600" dirty="0" err="1"/>
              <a:t>berikutnya</a:t>
            </a:r>
            <a:r>
              <a:rPr lang="en-ID" sz="1600" dirty="0"/>
              <a:t>) yang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dia</a:t>
            </a:r>
            <a:r>
              <a:rPr lang="en-ID" sz="1600" dirty="0"/>
              <a:t> </a:t>
            </a:r>
            <a:r>
              <a:rPr lang="en-ID" sz="1600" dirty="0" err="1"/>
              <a:t>lakukan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melakukan</a:t>
            </a:r>
            <a:r>
              <a:rPr lang="en-ID" sz="1600" dirty="0"/>
              <a:t> </a:t>
            </a:r>
            <a:r>
              <a:rPr lang="en-ID" sz="1600" dirty="0" err="1"/>
              <a:t>perjalanan</a:t>
            </a:r>
            <a:r>
              <a:rPr lang="en-ID" sz="1600" dirty="0"/>
              <a:t>?</a:t>
            </a:r>
            <a:endParaRPr lang="id-ID" sz="1600" dirty="0"/>
          </a:p>
          <a:p>
            <a:r>
              <a:rPr lang="en-ID" sz="1600" dirty="0"/>
              <a:t>A 7 </a:t>
            </a:r>
            <a:endParaRPr lang="id-ID" sz="1600" dirty="0"/>
          </a:p>
          <a:p>
            <a:r>
              <a:rPr lang="en-ID" sz="1600" dirty="0"/>
              <a:t>B 8</a:t>
            </a:r>
            <a:endParaRPr lang="id-ID" sz="1600" dirty="0"/>
          </a:p>
          <a:p>
            <a:r>
              <a:rPr lang="en-ID" sz="1600" dirty="0"/>
              <a:t>C 9</a:t>
            </a:r>
            <a:endParaRPr lang="id-ID" sz="1600" dirty="0"/>
          </a:p>
          <a:p>
            <a:r>
              <a:rPr lang="en-ID" sz="1600" dirty="0"/>
              <a:t>D 10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15291F81-58E5-44CC-8D26-28260CD81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59679" y="1108923"/>
            <a:ext cx="4092442" cy="506804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DF702-3555-4A26-A4C1-3DAE4CE0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7A7F508-5C32-E740-8A39-3308AB00770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1DA52-9573-43B0-8B22-D133325D5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8A3BC-0B7E-4044-A2FE-8F7ABCCA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0066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AA21BB2-A579-4382-B422-D81BCD7C1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0" y="175669"/>
            <a:ext cx="11049000" cy="687930"/>
          </a:xfrm>
        </p:spPr>
        <p:txBody>
          <a:bodyPr/>
          <a:lstStyle/>
          <a:p>
            <a:r>
              <a:rPr lang="id-ID" dirty="0"/>
              <a:t>Metode Grafis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F63996-C63B-47C9-BEBB-E2B4AC53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08923"/>
            <a:ext cx="5867400" cy="5068040"/>
          </a:xfrm>
        </p:spPr>
        <p:txBody>
          <a:bodyPr>
            <a:normAutofit/>
          </a:bodyPr>
          <a:lstStyle/>
          <a:p>
            <a:r>
              <a:rPr lang="en-US" dirty="0"/>
              <a:t>Akan sangat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semacam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 err="1"/>
              <a:t>Sketsa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kota</a:t>
            </a:r>
            <a:r>
              <a:rPr lang="en-US" dirty="0"/>
              <a:t> dan </a:t>
            </a:r>
            <a:r>
              <a:rPr lang="en-US" dirty="0" err="1"/>
              <a:t>layanan</a:t>
            </a:r>
            <a:r>
              <a:rPr lang="en-US" dirty="0"/>
              <a:t> bus </a:t>
            </a:r>
            <a:r>
              <a:rPr lang="en-US" dirty="0" err="1"/>
              <a:t>ditunjukkan</a:t>
            </a:r>
            <a:r>
              <a:rPr lang="en-US" dirty="0"/>
              <a:t> di </a:t>
            </a:r>
            <a:r>
              <a:rPr lang="id-ID" dirty="0"/>
              <a:t>kanan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minimum,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pintas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Q dan T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di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keluar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di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(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mengunjungi</a:t>
            </a:r>
            <a:r>
              <a:rPr lang="en-US" dirty="0"/>
              <a:t> R). </a:t>
            </a:r>
            <a:endParaRPr lang="id-ID" dirty="0"/>
          </a:p>
          <a:p>
            <a:r>
              <a:rPr lang="en-US" dirty="0" err="1"/>
              <a:t>Dimungkinkan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keduanya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tahapan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 Satu </a:t>
            </a:r>
            <a:r>
              <a:rPr lang="en-US" dirty="0" err="1"/>
              <a:t>rute</a:t>
            </a:r>
            <a:r>
              <a:rPr lang="en-US" dirty="0"/>
              <a:t> minimum </a:t>
            </a:r>
            <a:r>
              <a:rPr lang="en-US" dirty="0" err="1"/>
              <a:t>adalah:P-Q-T-U-T-V-T-R-S-PJawabannya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C, 9 </a:t>
            </a:r>
            <a:r>
              <a:rPr lang="en-US" dirty="0" err="1"/>
              <a:t>tahap</a:t>
            </a:r>
            <a:r>
              <a:rPr lang="en-US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D9EC7-9436-4899-B6AF-C2597E504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09381"/>
            <a:ext cx="5867400" cy="3667124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F6F48-CA55-4CBA-82D4-E8496470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415371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4EEB1BE-A00C-B740-A331-A03AA164B786}" type="datetime1">
              <a:rPr lang="id-ID" smtClean="0"/>
              <a:pPr>
                <a:spcAft>
                  <a:spcPts val="600"/>
                </a:spcAft>
              </a:pPr>
              <a:t>19/10/22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262F-87EA-49CC-BF9E-86ED3F33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5600" y="6422287"/>
            <a:ext cx="6400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d-ID"/>
              <a:t>Jurusan Teknologi Informasi - Politeknik Negeri Malang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28493-E0BE-4DEE-B2C5-9ECC68A36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1537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18FBB9A-4F67-A542-B221-CA9FFA5A8790}" type="slidenum">
              <a:rPr lang="id-ID" smtClean="0"/>
              <a:pPr>
                <a:spcAft>
                  <a:spcPts val="600"/>
                </a:spcAft>
              </a:pPr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81278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JTI Polin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 fontScale="25000" lnSpcReduction="20000"/>
      </a:bodyPr>
      <a:lstStyle>
        <a:defPPr algn="l">
          <a:defRPr sz="9600" b="1" u="none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 PPT JTI" id="{5503BF74-7954-024C-8A58-17FD53869D32}" vid="{B7E1ACE6-9678-DF44-B3DC-5C9D0A6059E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JTI Polinema</Template>
  <TotalTime>1169</TotalTime>
  <Words>2215</Words>
  <Application>Microsoft Macintosh PowerPoint</Application>
  <PresentationFormat>Widescreen</PresentationFormat>
  <Paragraphs>209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Palatino</vt:lpstr>
      <vt:lpstr>Palatino Linotype</vt:lpstr>
      <vt:lpstr>Tema JTI Polinema</vt:lpstr>
      <vt:lpstr>Mata Kuliah Critical Thinking &amp; Problem Solving 06. Teknik Lanjutan Pemecahan Masalah </vt:lpstr>
      <vt:lpstr>Topik Pembahasan</vt:lpstr>
      <vt:lpstr>Metode Matematis</vt:lpstr>
      <vt:lpstr>Persentase</vt:lpstr>
      <vt:lpstr>Persentase</vt:lpstr>
      <vt:lpstr>Aljabar</vt:lpstr>
      <vt:lpstr>Aljabar</vt:lpstr>
      <vt:lpstr>Metode Grafis</vt:lpstr>
      <vt:lpstr>Metode Grafis</vt:lpstr>
      <vt:lpstr>Metode Grafis</vt:lpstr>
      <vt:lpstr>Diagram Venn</vt:lpstr>
      <vt:lpstr>Probabilitas</vt:lpstr>
      <vt:lpstr>Soal Probabilitas</vt:lpstr>
      <vt:lpstr>Soal Probabilitas</vt:lpstr>
      <vt:lpstr>Decission Tree</vt:lpstr>
      <vt:lpstr>Cara Membuat Decision Tree</vt:lpstr>
      <vt:lpstr>Cara Membuat Decision Tree</vt:lpstr>
      <vt:lpstr>Cara Membuat Decision Tree</vt:lpstr>
      <vt:lpstr>Cara Membuat Decision Tree</vt:lpstr>
      <vt:lpstr>Cara Membuat Decision Tree</vt:lpstr>
      <vt:lpstr>Cara Membuat Decision Tree</vt:lpstr>
      <vt:lpstr>Jenis decisission tree lain</vt:lpstr>
      <vt:lpstr>Any Question</vt:lpstr>
      <vt:lpstr>Latihan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Yoppy Yunhasnawa</dc:creator>
  <cp:lastModifiedBy>Rokhimatul Wakhidah</cp:lastModifiedBy>
  <cp:revision>89</cp:revision>
  <dcterms:created xsi:type="dcterms:W3CDTF">2021-03-30T01:55:11Z</dcterms:created>
  <dcterms:modified xsi:type="dcterms:W3CDTF">2022-10-19T10:33:33Z</dcterms:modified>
</cp:coreProperties>
</file>